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2C18701-AD5F-4F4E-A397-83EF48857C2F}">
  <a:tblStyle styleId="{42C18701-AD5F-4F4E-A397-83EF48857C2F}"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2" name="Google Shape;122;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3" name="Google Shape;133;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3" name="Google Shape;143;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1" name="Google Shape;151;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85800" y="1369172"/>
            <a:ext cx="5257800" cy="89889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3200"/>
              <a:buFont typeface="Calibri"/>
              <a:buNone/>
              <a:defRPr sz="3200"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7" name="Google Shape;17;p2" descr="Brunswick Community College Letter Head and Title of Presentation, &quot;New Student Orientation&quot;" title="Presentation BCC Letterhead Title"/>
          <p:cNvGrpSpPr/>
          <p:nvPr/>
        </p:nvGrpSpPr>
        <p:grpSpPr>
          <a:xfrm>
            <a:off x="393883" y="295903"/>
            <a:ext cx="9234105" cy="655965"/>
            <a:chOff x="393883" y="295903"/>
            <a:chExt cx="9234105" cy="655965"/>
          </a:xfrm>
        </p:grpSpPr>
        <p:cxnSp>
          <p:nvCxnSpPr>
            <p:cNvPr id="18" name="Google Shape;18;p2"/>
            <p:cNvCxnSpPr/>
            <p:nvPr/>
          </p:nvCxnSpPr>
          <p:spPr>
            <a:xfrm>
              <a:off x="3517064" y="295903"/>
              <a:ext cx="12357" cy="655965"/>
            </a:xfrm>
            <a:prstGeom prst="straightConnector1">
              <a:avLst/>
            </a:prstGeom>
            <a:noFill/>
            <a:ln w="9525" cap="flat" cmpd="sng">
              <a:solidFill>
                <a:srgbClr val="002A5C"/>
              </a:solidFill>
              <a:prstDash val="solid"/>
              <a:miter lim="800000"/>
              <a:headEnd type="none" w="sm" len="sm"/>
              <a:tailEnd type="none" w="sm" len="sm"/>
            </a:ln>
          </p:spPr>
        </p:cxnSp>
        <p:pic>
          <p:nvPicPr>
            <p:cNvPr id="19" name="Google Shape;19;p2" descr="Brunswick Community College Letter Head and Title of Presentation, &quot;New Student Orientation&quot;" title="BCC Logo"/>
            <p:cNvPicPr preferRelativeResize="0"/>
            <p:nvPr/>
          </p:nvPicPr>
          <p:blipFill rotWithShape="1">
            <a:blip r:embed="rId2">
              <a:alphaModFix/>
            </a:blip>
            <a:srcRect/>
            <a:stretch/>
          </p:blipFill>
          <p:spPr>
            <a:xfrm>
              <a:off x="393883" y="295903"/>
              <a:ext cx="2787192" cy="655965"/>
            </a:xfrm>
            <a:prstGeom prst="rect">
              <a:avLst/>
            </a:prstGeom>
            <a:noFill/>
            <a:ln>
              <a:noFill/>
            </a:ln>
          </p:spPr>
        </p:pic>
        <p:sp>
          <p:nvSpPr>
            <p:cNvPr id="20" name="Google Shape;20;p2"/>
            <p:cNvSpPr txBox="1"/>
            <p:nvPr/>
          </p:nvSpPr>
          <p:spPr>
            <a:xfrm>
              <a:off x="3630600" y="437422"/>
              <a:ext cx="5997388"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0" u="none" strike="noStrike" cap="none">
                  <a:solidFill>
                    <a:srgbClr val="163564"/>
                  </a:solidFill>
                  <a:latin typeface="Microsoft JhengHei"/>
                  <a:ea typeface="Microsoft JhengHei"/>
                  <a:cs typeface="Microsoft JhengHei"/>
                  <a:sym typeface="Microsoft JhengHei"/>
                </a:rPr>
                <a:t>NEW STUDENT ORIENTATION</a:t>
              </a:r>
              <a:endParaRPr sz="2400" b="1">
                <a:solidFill>
                  <a:srgbClr val="163564"/>
                </a:solidFill>
                <a:latin typeface="Microsoft JhengHei"/>
                <a:ea typeface="Microsoft JhengHei"/>
                <a:cs typeface="Microsoft JhengHei"/>
                <a:sym typeface="Microsoft JhengHe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5"/>
        <p:cNvGrpSpPr/>
        <p:nvPr/>
      </p:nvGrpSpPr>
      <p:grpSpPr>
        <a:xfrm>
          <a:off x="0" y="0"/>
          <a:ext cx="0" cy="0"/>
          <a:chOff x="0" y="0"/>
          <a:chExt cx="0" cy="0"/>
        </a:xfrm>
      </p:grpSpPr>
      <p:sp>
        <p:nvSpPr>
          <p:cNvPr id="56" name="Google Shape;5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59" name="Google Shape;59;p8" descr="Brunswick Community College Letter Head and Title of Presentation, &quot;New Student Orientation&quot;" title="Presentation BCC Letterhead Title"/>
          <p:cNvGrpSpPr/>
          <p:nvPr/>
        </p:nvGrpSpPr>
        <p:grpSpPr>
          <a:xfrm>
            <a:off x="393883" y="295903"/>
            <a:ext cx="9234105" cy="655965"/>
            <a:chOff x="393883" y="295903"/>
            <a:chExt cx="9234105" cy="655965"/>
          </a:xfrm>
        </p:grpSpPr>
        <p:cxnSp>
          <p:nvCxnSpPr>
            <p:cNvPr id="60" name="Google Shape;60;p8"/>
            <p:cNvCxnSpPr/>
            <p:nvPr/>
          </p:nvCxnSpPr>
          <p:spPr>
            <a:xfrm>
              <a:off x="3517064" y="295903"/>
              <a:ext cx="12357" cy="655965"/>
            </a:xfrm>
            <a:prstGeom prst="straightConnector1">
              <a:avLst/>
            </a:prstGeom>
            <a:noFill/>
            <a:ln w="9525" cap="flat" cmpd="sng">
              <a:solidFill>
                <a:srgbClr val="002A5C"/>
              </a:solidFill>
              <a:prstDash val="solid"/>
              <a:miter lim="800000"/>
              <a:headEnd type="none" w="sm" len="sm"/>
              <a:tailEnd type="none" w="sm" len="sm"/>
            </a:ln>
          </p:spPr>
        </p:cxnSp>
        <p:pic>
          <p:nvPicPr>
            <p:cNvPr id="61" name="Google Shape;61;p8" descr="Brunswick Community College Letter Head and Title of Presentation, &quot;New Student Orientation&quot;" title="BCC Logo"/>
            <p:cNvPicPr preferRelativeResize="0"/>
            <p:nvPr/>
          </p:nvPicPr>
          <p:blipFill rotWithShape="1">
            <a:blip r:embed="rId2">
              <a:alphaModFix/>
            </a:blip>
            <a:srcRect/>
            <a:stretch/>
          </p:blipFill>
          <p:spPr>
            <a:xfrm>
              <a:off x="393883" y="295903"/>
              <a:ext cx="2787192" cy="655965"/>
            </a:xfrm>
            <a:prstGeom prst="rect">
              <a:avLst/>
            </a:prstGeom>
            <a:noFill/>
            <a:ln>
              <a:noFill/>
            </a:ln>
          </p:spPr>
        </p:pic>
        <p:sp>
          <p:nvSpPr>
            <p:cNvPr id="62" name="Google Shape;62;p8"/>
            <p:cNvSpPr txBox="1"/>
            <p:nvPr/>
          </p:nvSpPr>
          <p:spPr>
            <a:xfrm>
              <a:off x="3630600" y="437422"/>
              <a:ext cx="5997388"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163564"/>
                  </a:solidFill>
                  <a:latin typeface="Microsoft JhengHei"/>
                  <a:ea typeface="Microsoft JhengHei"/>
                  <a:cs typeface="Microsoft JhengHei"/>
                  <a:sym typeface="Microsoft JhengHei"/>
                </a:rPr>
                <a:t>NEW STUDENT ORIENTATION</a:t>
              </a:r>
              <a:endParaRPr sz="2400" b="1">
                <a:solidFill>
                  <a:srgbClr val="163564"/>
                </a:solidFill>
                <a:latin typeface="Microsoft JhengHei"/>
                <a:ea typeface="Microsoft JhengHei"/>
                <a:cs typeface="Microsoft JhengHei"/>
                <a:sym typeface="Microsoft JhengHe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brunswickcc.edu/resources/course-information/catalog-and-handboo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brunswickcc.edu/web/wpc/uploads/2017/03/4.15-Student-Code-of-Conduct-Student-Rights-and-Responsibilities-4.pdf?x45632"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brunswickcc.edu/web/wpc/uploads/2017/03/1.7-Tobacco-Free-Policy-4.pdf?x45632"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www.brunswickcc.edu/web/wpc/uploads/2017/03/4.16-Student-Drug-Policy-1.pdf?x45632"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brunswickcc.edu/mybcc/"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www.brunswickcc.edu/about/policy-manual/"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3" descr="Framed image of hand pointing to the word Resources in a Text Wordle" title="Resources Image"/>
          <p:cNvPicPr preferRelativeResize="0"/>
          <p:nvPr/>
        </p:nvPicPr>
        <p:blipFill rotWithShape="1">
          <a:blip r:embed="rId3">
            <a:alphaModFix/>
          </a:blip>
          <a:srcRect/>
          <a:stretch/>
        </p:blipFill>
        <p:spPr>
          <a:xfrm>
            <a:off x="6589776" y="2459736"/>
            <a:ext cx="4442460" cy="1776984"/>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94" name="Google Shape;94;p13"/>
          <p:cNvSpPr txBox="1">
            <a:spLocks noGrp="1"/>
          </p:cNvSpPr>
          <p:nvPr>
            <p:ph type="title"/>
          </p:nvPr>
        </p:nvSpPr>
        <p:spPr>
          <a:xfrm>
            <a:off x="1207734" y="3106067"/>
            <a:ext cx="4205514" cy="89889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a:t>What you Need to Know From the Start</a:t>
            </a:r>
            <a:br>
              <a:rPr lang="en-US" sz="4400"/>
            </a:br>
            <a:endParaRPr sz="440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4" descr="Image of BCC's Website Catalog and Handbook WebPage" title="Image of Catalog and Handbook WebPage"/>
          <p:cNvPicPr preferRelativeResize="0"/>
          <p:nvPr/>
        </p:nvPicPr>
        <p:blipFill rotWithShape="1">
          <a:blip r:embed="rId3">
            <a:alphaModFix/>
          </a:blip>
          <a:srcRect l="15145" r="17339" b="10432"/>
          <a:stretch/>
        </p:blipFill>
        <p:spPr>
          <a:xfrm>
            <a:off x="5890227" y="1535799"/>
            <a:ext cx="5736411" cy="3258672"/>
          </a:xfrm>
          <a:prstGeom prst="rect">
            <a:avLst/>
          </a:prstGeom>
          <a:solidFill>
            <a:srgbClr val="ECECEC"/>
          </a:solidFill>
          <a:ln w="190500" cap="rnd" cmpd="sng">
            <a:solidFill>
              <a:srgbClr val="FFFFFF"/>
            </a:solidFill>
            <a:prstDash val="solid"/>
            <a:round/>
            <a:headEnd type="none" w="sm" len="sm"/>
            <a:tailEnd type="none" w="sm" len="sm"/>
          </a:ln>
          <a:effectLst>
            <a:outerShdw blurRad="36195" dist="12700" dir="11400000" algn="tl" rotWithShape="0">
              <a:srgbClr val="000000">
                <a:alpha val="32941"/>
              </a:srgbClr>
            </a:outerShdw>
          </a:effectLst>
        </p:spPr>
      </p:pic>
      <p:sp>
        <p:nvSpPr>
          <p:cNvPr id="100" name="Google Shape;100;p14"/>
          <p:cNvSpPr txBox="1"/>
          <p:nvPr/>
        </p:nvSpPr>
        <p:spPr>
          <a:xfrm>
            <a:off x="7158490" y="5479442"/>
            <a:ext cx="871537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a:solidFill>
                  <a:schemeClr val="hlink"/>
                </a:solidFill>
                <a:latin typeface="Calibri"/>
                <a:ea typeface="Calibri"/>
                <a:cs typeface="Calibri"/>
                <a:sym typeface="Calibri"/>
                <a:hlinkClick r:id="rId4"/>
              </a:rPr>
              <a:t>BCC's Website - Catalog and Handbooks</a:t>
            </a:r>
            <a:endParaRPr sz="1800">
              <a:solidFill>
                <a:schemeClr val="dk1"/>
              </a:solidFill>
              <a:latin typeface="Calibri"/>
              <a:ea typeface="Calibri"/>
              <a:cs typeface="Calibri"/>
              <a:sym typeface="Calibri"/>
            </a:endParaRPr>
          </a:p>
        </p:txBody>
      </p:sp>
      <p:sp>
        <p:nvSpPr>
          <p:cNvPr id="101" name="Google Shape;101;p14"/>
          <p:cNvSpPr txBox="1"/>
          <p:nvPr/>
        </p:nvSpPr>
        <p:spPr>
          <a:xfrm>
            <a:off x="497114" y="1642845"/>
            <a:ext cx="5569857" cy="4462760"/>
          </a:xfrm>
          <a:prstGeom prst="rect">
            <a:avLst/>
          </a:prstGeom>
          <a:solidFill>
            <a:schemeClr val="lt1">
              <a:alpha val="32941"/>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The Catalog and Student Handbook is a resource for program requirements associated with your degree requirements.  When you enroll, your graduation requirements are governed by the Catalog and Student Handbook in effect at the time you chose your Program of Study.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Obtain a digital copy of your BCC’s Catalog and Student Handbook through BCC’s website.</a:t>
            </a:r>
            <a:endParaRPr sz="2400">
              <a:solidFill>
                <a:schemeClr val="dk1"/>
              </a:solidFill>
              <a:latin typeface="Calibri"/>
              <a:ea typeface="Calibri"/>
              <a:cs typeface="Calibri"/>
              <a:sym typeface="Calibri"/>
            </a:endParaRPr>
          </a:p>
        </p:txBody>
      </p:sp>
      <p:sp>
        <p:nvSpPr>
          <p:cNvPr id="102" name="Google Shape;102;p14"/>
          <p:cNvSpPr txBox="1">
            <a:spLocks noGrp="1"/>
          </p:cNvSpPr>
          <p:nvPr>
            <p:ph type="title"/>
          </p:nvPr>
        </p:nvSpPr>
        <p:spPr>
          <a:xfrm>
            <a:off x="497114" y="1193396"/>
            <a:ext cx="5257800" cy="8988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80"/>
              <a:buFont typeface="Calibri"/>
              <a:buNone/>
            </a:pPr>
            <a:r>
              <a:rPr lang="en-US" sz="2880"/>
              <a:t>Catalog and Student Handbook</a:t>
            </a:r>
            <a:endParaRPr sz="288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grpSp>
        <p:nvGrpSpPr>
          <p:cNvPr id="107" name="Google Shape;107;p15" descr="Imagage of the front cover of BCC's 2020-2021 Student Planner" title="Image Student Planner"/>
          <p:cNvGrpSpPr/>
          <p:nvPr/>
        </p:nvGrpSpPr>
        <p:grpSpPr>
          <a:xfrm rot="1639438">
            <a:off x="7797582" y="1907240"/>
            <a:ext cx="2668969" cy="3838544"/>
            <a:chOff x="4433252" y="1259205"/>
            <a:chExt cx="3325495" cy="4339590"/>
          </a:xfrm>
        </p:grpSpPr>
        <p:pic>
          <p:nvPicPr>
            <p:cNvPr id="108" name="Google Shape;108;p15" descr="Spiral binder of BCC's 2020-2021 Student Planner" title="Spiral Binding of Planner"/>
            <p:cNvPicPr preferRelativeResize="0"/>
            <p:nvPr/>
          </p:nvPicPr>
          <p:blipFill rotWithShape="1">
            <a:blip r:embed="rId3">
              <a:alphaModFix/>
            </a:blip>
            <a:srcRect l="2805" t="2479"/>
            <a:stretch/>
          </p:blipFill>
          <p:spPr>
            <a:xfrm>
              <a:off x="4433252" y="1259205"/>
              <a:ext cx="3325495" cy="4339590"/>
            </a:xfrm>
            <a:prstGeom prst="rect">
              <a:avLst/>
            </a:prstGeom>
            <a:noFill/>
            <a:ln>
              <a:noFill/>
            </a:ln>
          </p:spPr>
        </p:pic>
        <p:pic>
          <p:nvPicPr>
            <p:cNvPr id="109" name="Google Shape;109;p15" descr="Image of front cover of BCC's 2020-2021 Student Planner" title="Image of Student Planner"/>
            <p:cNvPicPr preferRelativeResize="0"/>
            <p:nvPr/>
          </p:nvPicPr>
          <p:blipFill rotWithShape="1">
            <a:blip r:embed="rId4">
              <a:alphaModFix/>
            </a:blip>
            <a:srcRect/>
            <a:stretch/>
          </p:blipFill>
          <p:spPr>
            <a:xfrm>
              <a:off x="4726793" y="1295400"/>
              <a:ext cx="2994660" cy="4267200"/>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p:spPr>
        </p:pic>
      </p:grpSp>
      <p:sp>
        <p:nvSpPr>
          <p:cNvPr id="110" name="Google Shape;110;p15"/>
          <p:cNvSpPr txBox="1"/>
          <p:nvPr/>
        </p:nvSpPr>
        <p:spPr>
          <a:xfrm>
            <a:off x="685800" y="2054754"/>
            <a:ext cx="5390147" cy="4047262"/>
          </a:xfrm>
          <a:prstGeom prst="rect">
            <a:avLst/>
          </a:prstGeom>
          <a:solidFill>
            <a:schemeClr val="lt1">
              <a:alpha val="32941"/>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The Student Planner is a quick resource guide and calendar you can use to keep you on track and organized.  </a:t>
            </a:r>
            <a:endParaRPr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Pick-up a copy of the </a:t>
            </a:r>
            <a:r>
              <a:rPr lang="en-US" sz="2800" dirty="0" smtClean="0">
                <a:solidFill>
                  <a:schemeClr val="dk1"/>
                </a:solidFill>
                <a:latin typeface="Calibri"/>
                <a:ea typeface="Calibri"/>
                <a:cs typeface="Calibri"/>
                <a:sym typeface="Calibri"/>
              </a:rPr>
              <a:t>2021-2022 Student </a:t>
            </a:r>
            <a:r>
              <a:rPr lang="en-US" sz="2800" dirty="0">
                <a:solidFill>
                  <a:schemeClr val="dk1"/>
                </a:solidFill>
                <a:latin typeface="Calibri"/>
                <a:ea typeface="Calibri"/>
                <a:cs typeface="Calibri"/>
                <a:sym typeface="Calibri"/>
              </a:rPr>
              <a:t>Planner on Opening Day or stop by Student Services to pick up a copy </a:t>
            </a:r>
            <a:r>
              <a:rPr lang="en-US" sz="2400" i="1" dirty="0">
                <a:solidFill>
                  <a:schemeClr val="dk1"/>
                </a:solidFill>
                <a:latin typeface="Calibri"/>
                <a:ea typeface="Calibri"/>
                <a:cs typeface="Calibri"/>
                <a:sym typeface="Calibri"/>
              </a:rPr>
              <a:t>(while supplies last).</a:t>
            </a:r>
            <a:endParaRPr sz="2400" i="1" dirty="0">
              <a:solidFill>
                <a:schemeClr val="dk1"/>
              </a:solidFill>
              <a:latin typeface="Calibri"/>
              <a:ea typeface="Calibri"/>
              <a:cs typeface="Calibri"/>
              <a:sym typeface="Calibri"/>
            </a:endParaRPr>
          </a:p>
        </p:txBody>
      </p:sp>
      <p:sp>
        <p:nvSpPr>
          <p:cNvPr id="111" name="Google Shape;111;p15"/>
          <p:cNvSpPr txBox="1">
            <a:spLocks noGrp="1"/>
          </p:cNvSpPr>
          <p:nvPr>
            <p:ph type="title"/>
          </p:nvPr>
        </p:nvSpPr>
        <p:spPr>
          <a:xfrm>
            <a:off x="685800" y="1198039"/>
            <a:ext cx="5257800" cy="8988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a:t>Student Planner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6" descr="Image of writing pen pointing to Code of Conduct Wordle" title="Image Code of Conduct"/>
          <p:cNvPicPr preferRelativeResize="0"/>
          <p:nvPr/>
        </p:nvPicPr>
        <p:blipFill rotWithShape="1">
          <a:blip r:embed="rId3">
            <a:alphaModFix/>
          </a:blip>
          <a:srcRect/>
          <a:stretch/>
        </p:blipFill>
        <p:spPr>
          <a:xfrm>
            <a:off x="692539" y="1578674"/>
            <a:ext cx="2759413" cy="1712402"/>
          </a:xfrm>
          <a:prstGeom prst="rect">
            <a:avLst/>
          </a:prstGeom>
          <a:noFill/>
          <a:ln>
            <a:noFill/>
          </a:ln>
          <a:effectLst>
            <a:outerShdw blurRad="292100" dist="139700" dir="2700000" algn="tl" rotWithShape="0">
              <a:srgbClr val="333333">
                <a:alpha val="64705"/>
              </a:srgbClr>
            </a:outerShdw>
          </a:effectLst>
        </p:spPr>
      </p:pic>
      <p:sp>
        <p:nvSpPr>
          <p:cNvPr id="117" name="Google Shape;117;p16" descr="Text Button with words Student Code of Conduct Policy" title="Student Code of Conduct Button">
            <a:hlinkClick r:id="rId4"/>
          </p:cNvPr>
          <p:cNvSpPr/>
          <p:nvPr/>
        </p:nvSpPr>
        <p:spPr>
          <a:xfrm>
            <a:off x="908804" y="3744902"/>
            <a:ext cx="2178232" cy="739067"/>
          </a:xfrm>
          <a:custGeom>
            <a:avLst/>
            <a:gdLst/>
            <a:ahLst/>
            <a:cxnLst/>
            <a:rect l="l" t="t" r="r" b="b"/>
            <a:pathLst>
              <a:path w="120000" h="120000" extrusionOk="0">
                <a:moveTo>
                  <a:pt x="0" y="0"/>
                </a:moveTo>
                <a:lnTo>
                  <a:pt x="120000" y="0"/>
                </a:lnTo>
                <a:lnTo>
                  <a:pt x="120000" y="120000"/>
                </a:lnTo>
                <a:lnTo>
                  <a:pt x="0" y="120000"/>
                </a:lnTo>
                <a:close/>
              </a:path>
            </a:pathLst>
          </a:custGeom>
          <a:solidFill>
            <a:srgbClr val="005EBE"/>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Student Code of Conduct Policy</a:t>
            </a:r>
            <a:endParaRPr sz="1800">
              <a:solidFill>
                <a:schemeClr val="lt1"/>
              </a:solidFill>
              <a:latin typeface="Calibri"/>
              <a:ea typeface="Calibri"/>
              <a:cs typeface="Calibri"/>
              <a:sym typeface="Calibri"/>
            </a:endParaRPr>
          </a:p>
        </p:txBody>
      </p:sp>
      <p:sp>
        <p:nvSpPr>
          <p:cNvPr id="118" name="Google Shape;118;p16"/>
          <p:cNvSpPr txBox="1"/>
          <p:nvPr/>
        </p:nvSpPr>
        <p:spPr>
          <a:xfrm>
            <a:off x="3805101" y="2489171"/>
            <a:ext cx="7574099" cy="3431709"/>
          </a:xfrm>
          <a:prstGeom prst="rect">
            <a:avLst/>
          </a:prstGeom>
          <a:solidFill>
            <a:schemeClr val="lt1">
              <a:alpha val="32941"/>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The Student Code of Conduct assures that students and staff have the right to a safe, peaceful and honest educational environment. BCC is an institution of adult learning and expects its faculty, students, and staff to create and maintain an appropriate teaching and learning environment.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0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If an individual’s conduct </a:t>
            </a:r>
            <a:r>
              <a:rPr lang="en-US" sz="1800" b="1">
                <a:solidFill>
                  <a:schemeClr val="dk1"/>
                </a:solidFill>
                <a:latin typeface="Calibri"/>
                <a:ea typeface="Calibri"/>
                <a:cs typeface="Calibri"/>
                <a:sym typeface="Calibri"/>
              </a:rPr>
              <a:t>substantially disrupts or threatens to disrupt </a:t>
            </a:r>
            <a:r>
              <a:rPr lang="en-US" sz="1800">
                <a:solidFill>
                  <a:schemeClr val="dk1"/>
                </a:solidFill>
                <a:latin typeface="Calibri"/>
                <a:ea typeface="Calibri"/>
                <a:cs typeface="Calibri"/>
                <a:sym typeface="Calibri"/>
              </a:rPr>
              <a:t>the College community, appropriate disciplinary action will be taken to restore and protect the safety, peace, and integrity of the community.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9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The Student Catalog and Handbook contains the college’s policies and procedures relative to Code of Conduct, Classroom Behaviors, and Disciplinary Actions.  Click on the “Student Code of Conduct Policy” button to review the College’s policy.</a:t>
            </a:r>
            <a:endParaRPr sz="1800">
              <a:solidFill>
                <a:schemeClr val="dk1"/>
              </a:solidFill>
              <a:latin typeface="Calibri"/>
              <a:ea typeface="Calibri"/>
              <a:cs typeface="Calibri"/>
              <a:sym typeface="Calibri"/>
            </a:endParaRPr>
          </a:p>
        </p:txBody>
      </p:sp>
      <p:sp>
        <p:nvSpPr>
          <p:cNvPr id="119" name="Google Shape;119;p16"/>
          <p:cNvSpPr txBox="1">
            <a:spLocks noGrp="1"/>
          </p:cNvSpPr>
          <p:nvPr>
            <p:ph type="title"/>
          </p:nvPr>
        </p:nvSpPr>
        <p:spPr>
          <a:xfrm>
            <a:off x="3805101" y="1427229"/>
            <a:ext cx="5257800" cy="8988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a:t>Classroom Behaviors and Disciplinary Actions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descr="Text Box Button forTobacco Free to direct user to Policy on BCC's Website" title="Tobacco Free Policy Button">
            <a:hlinkClick r:id="rId3"/>
          </p:cNvPr>
          <p:cNvSpPr/>
          <p:nvPr/>
        </p:nvSpPr>
        <p:spPr>
          <a:xfrm>
            <a:off x="9578991" y="4044639"/>
            <a:ext cx="2178232" cy="739067"/>
          </a:xfrm>
          <a:custGeom>
            <a:avLst/>
            <a:gdLst/>
            <a:ahLst/>
            <a:cxnLst/>
            <a:rect l="l" t="t" r="r" b="b"/>
            <a:pathLst>
              <a:path w="120000" h="120000" extrusionOk="0">
                <a:moveTo>
                  <a:pt x="0" y="0"/>
                </a:moveTo>
                <a:lnTo>
                  <a:pt x="120000" y="0"/>
                </a:lnTo>
                <a:lnTo>
                  <a:pt x="120000" y="120000"/>
                </a:lnTo>
                <a:lnTo>
                  <a:pt x="0" y="120000"/>
                </a:lnTo>
                <a:close/>
              </a:path>
            </a:pathLst>
          </a:custGeom>
          <a:solidFill>
            <a:srgbClr val="005EBE"/>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Tobacco Free</a:t>
            </a:r>
            <a:endParaRPr/>
          </a:p>
          <a:p>
            <a:pPr marL="0" marR="0" lvl="0" indent="0" algn="ctr" rtl="0">
              <a:spcBef>
                <a:spcPts val="0"/>
              </a:spcBef>
              <a:spcAft>
                <a:spcPts val="0"/>
              </a:spcAft>
              <a:buNone/>
            </a:pPr>
            <a:r>
              <a:rPr lang="en-US" sz="1800">
                <a:solidFill>
                  <a:schemeClr val="lt1"/>
                </a:solidFill>
                <a:latin typeface="Calibri"/>
                <a:ea typeface="Calibri"/>
                <a:cs typeface="Calibri"/>
                <a:sym typeface="Calibri"/>
              </a:rPr>
              <a:t>Policy</a:t>
            </a:r>
            <a:endParaRPr sz="1800">
              <a:solidFill>
                <a:schemeClr val="lt1"/>
              </a:solidFill>
              <a:latin typeface="Calibri"/>
              <a:ea typeface="Calibri"/>
              <a:cs typeface="Calibri"/>
              <a:sym typeface="Calibri"/>
            </a:endParaRPr>
          </a:p>
        </p:txBody>
      </p:sp>
      <p:sp>
        <p:nvSpPr>
          <p:cNvPr id="125" name="Google Shape;125;p17"/>
          <p:cNvSpPr txBox="1"/>
          <p:nvPr/>
        </p:nvSpPr>
        <p:spPr>
          <a:xfrm>
            <a:off x="3663830" y="3906543"/>
            <a:ext cx="5650456" cy="1754326"/>
          </a:xfrm>
          <a:prstGeom prst="rect">
            <a:avLst/>
          </a:prstGeom>
          <a:solidFill>
            <a:schemeClr val="lt1">
              <a:alpha val="32941"/>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The use of tobacco products is prohibited on all property and in vehicles owned, leased, or operated by the institution.  Examples include:  Cigarettes, e-cigarettes, cigars, chewing tobacco, pipe tobacco, dip, smokeless tobacco or chewing tobacco, or any other items containing or reasonably resembling tobacco or tobacco products. </a:t>
            </a:r>
            <a:endParaRPr sz="1800">
              <a:solidFill>
                <a:schemeClr val="dk1"/>
              </a:solidFill>
              <a:latin typeface="Calibri"/>
              <a:ea typeface="Calibri"/>
              <a:cs typeface="Calibri"/>
              <a:sym typeface="Calibri"/>
            </a:endParaRPr>
          </a:p>
        </p:txBody>
      </p:sp>
      <p:pic>
        <p:nvPicPr>
          <p:cNvPr id="126" name="Google Shape;126;p17" descr="Image of a cigarette crossed out in red with wording Tobacco Free Campus" title="Tobacco Free Campus Sign"/>
          <p:cNvPicPr preferRelativeResize="0"/>
          <p:nvPr/>
        </p:nvPicPr>
        <p:blipFill rotWithShape="1">
          <a:blip r:embed="rId4">
            <a:alphaModFix/>
          </a:blip>
          <a:srcRect/>
          <a:stretch/>
        </p:blipFill>
        <p:spPr>
          <a:xfrm>
            <a:off x="1015651" y="3766666"/>
            <a:ext cx="1966607" cy="1799237"/>
          </a:xfrm>
          <a:prstGeom prst="rect">
            <a:avLst/>
          </a:prstGeom>
          <a:noFill/>
          <a:ln>
            <a:noFill/>
          </a:ln>
        </p:spPr>
      </p:pic>
      <p:sp>
        <p:nvSpPr>
          <p:cNvPr id="127" name="Google Shape;127;p17" descr="Text Box Button for Drug &amp; Alcohol Policy to direct user to Policy on BCC's Website" title="Drug &amp; Alcohol Policy Button">
            <a:hlinkClick r:id="rId5"/>
          </p:cNvPr>
          <p:cNvSpPr/>
          <p:nvPr/>
        </p:nvSpPr>
        <p:spPr>
          <a:xfrm>
            <a:off x="9578991" y="1857184"/>
            <a:ext cx="2091262" cy="706057"/>
          </a:xfrm>
          <a:custGeom>
            <a:avLst/>
            <a:gdLst/>
            <a:ahLst/>
            <a:cxnLst/>
            <a:rect l="l" t="t" r="r" b="b"/>
            <a:pathLst>
              <a:path w="120000" h="120000" extrusionOk="0">
                <a:moveTo>
                  <a:pt x="0" y="0"/>
                </a:moveTo>
                <a:lnTo>
                  <a:pt x="120000" y="0"/>
                </a:lnTo>
                <a:lnTo>
                  <a:pt x="120000" y="120000"/>
                </a:lnTo>
                <a:lnTo>
                  <a:pt x="0" y="120000"/>
                </a:lnTo>
                <a:close/>
              </a:path>
            </a:pathLst>
          </a:custGeom>
          <a:solidFill>
            <a:srgbClr val="005EBE"/>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Drug &amp; Alcohol Policy</a:t>
            </a:r>
            <a:endParaRPr sz="1800">
              <a:solidFill>
                <a:schemeClr val="lt1"/>
              </a:solidFill>
              <a:latin typeface="Calibri"/>
              <a:ea typeface="Calibri"/>
              <a:cs typeface="Calibri"/>
              <a:sym typeface="Calibri"/>
            </a:endParaRPr>
          </a:p>
        </p:txBody>
      </p:sp>
      <p:sp>
        <p:nvSpPr>
          <p:cNvPr id="128" name="Google Shape;128;p17"/>
          <p:cNvSpPr txBox="1"/>
          <p:nvPr/>
        </p:nvSpPr>
        <p:spPr>
          <a:xfrm>
            <a:off x="3663831" y="1656383"/>
            <a:ext cx="5431401" cy="2062103"/>
          </a:xfrm>
          <a:prstGeom prst="rect">
            <a:avLst/>
          </a:prstGeom>
          <a:solidFill>
            <a:schemeClr val="lt1">
              <a:alpha val="32941"/>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The College prohibits the unlawful manufacture, distribution, dispensation, possession, or use of a controlled substance in College buildings and on College  grounds.  Any student or employee violating this policy will be subject to disciplinary action, up to and including suspension and/or termination.  </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pic>
        <p:nvPicPr>
          <p:cNvPr id="129" name="Google Shape;129;p17" descr="Image of a bottle of beer and medical needle crossed out in red with wording Drug &amp; Alcohol Free" title="Image:  Drug &amp; Alcohol Free"/>
          <p:cNvPicPr preferRelativeResize="0"/>
          <p:nvPr/>
        </p:nvPicPr>
        <p:blipFill rotWithShape="1">
          <a:blip r:embed="rId6">
            <a:alphaModFix/>
          </a:blip>
          <a:srcRect/>
          <a:stretch/>
        </p:blipFill>
        <p:spPr>
          <a:xfrm>
            <a:off x="1050188" y="1458220"/>
            <a:ext cx="1932070" cy="1932070"/>
          </a:xfrm>
          <a:prstGeom prst="rect">
            <a:avLst/>
          </a:prstGeom>
          <a:noFill/>
          <a:ln>
            <a:noFill/>
          </a:ln>
        </p:spPr>
      </p:pic>
      <p:sp>
        <p:nvSpPr>
          <p:cNvPr id="130" name="Google Shape;130;p17"/>
          <p:cNvSpPr txBox="1">
            <a:spLocks noGrp="1"/>
          </p:cNvSpPr>
          <p:nvPr>
            <p:ph type="title"/>
          </p:nvPr>
        </p:nvSpPr>
        <p:spPr>
          <a:xfrm>
            <a:off x="8969713" y="414807"/>
            <a:ext cx="2787510" cy="8988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880"/>
              <a:buFont typeface="Calibri"/>
              <a:buNone/>
            </a:pPr>
            <a:r>
              <a:rPr lang="en-US" sz="2880">
                <a:solidFill>
                  <a:schemeClr val="lt1"/>
                </a:solidFill>
              </a:rPr>
              <a:t>Drug, Alcohol and Tobacco Policy</a:t>
            </a:r>
            <a:endParaRPr sz="288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8"/>
          <p:cNvSpPr txBox="1"/>
          <p:nvPr/>
        </p:nvSpPr>
        <p:spPr>
          <a:xfrm>
            <a:off x="2840267" y="4188860"/>
            <a:ext cx="6564587" cy="954107"/>
          </a:xfrm>
          <a:prstGeom prst="rect">
            <a:avLst/>
          </a:prstGeom>
          <a:solidFill>
            <a:schemeClr val="lt1">
              <a:alpha val="32941"/>
            </a:schemeClr>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Receive Emergency Notifications via phone, email and/or text.  Log into </a:t>
            </a:r>
            <a:r>
              <a:rPr lang="en-US" sz="1800" u="sng">
                <a:solidFill>
                  <a:schemeClr val="hlink"/>
                </a:solidFill>
                <a:latin typeface="Calibri"/>
                <a:ea typeface="Calibri"/>
                <a:cs typeface="Calibri"/>
                <a:sym typeface="Calibri"/>
                <a:hlinkClick r:id="rId3"/>
              </a:rPr>
              <a:t>MyBCC</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and subscribe to: </a:t>
            </a:r>
            <a:endParaRPr/>
          </a:p>
        </p:txBody>
      </p:sp>
      <p:pic>
        <p:nvPicPr>
          <p:cNvPr id="136" name="Google Shape;136;p18" descr="Image of Dolphin Alert Icon that appears on BCC's MyBcc webpage" title="Dolphin Alert Image"/>
          <p:cNvPicPr preferRelativeResize="0"/>
          <p:nvPr/>
        </p:nvPicPr>
        <p:blipFill rotWithShape="1">
          <a:blip r:embed="rId4">
            <a:alphaModFix/>
          </a:blip>
          <a:srcRect/>
          <a:stretch/>
        </p:blipFill>
        <p:spPr>
          <a:xfrm>
            <a:off x="7076223" y="4815073"/>
            <a:ext cx="3175508" cy="439467"/>
          </a:xfrm>
          <a:prstGeom prst="rect">
            <a:avLst/>
          </a:prstGeom>
          <a:noFill/>
          <a:ln>
            <a:noFill/>
          </a:ln>
        </p:spPr>
      </p:pic>
      <p:sp>
        <p:nvSpPr>
          <p:cNvPr id="137" name="Google Shape;137;p18" descr="Text box for Public Safety Policies that redirects user to the Policy Page on BCC's Website" title="Public Safety Policy Button">
            <a:hlinkClick r:id="rId5"/>
          </p:cNvPr>
          <p:cNvSpPr/>
          <p:nvPr/>
        </p:nvSpPr>
        <p:spPr>
          <a:xfrm>
            <a:off x="9578528" y="1474066"/>
            <a:ext cx="2178232" cy="739067"/>
          </a:xfrm>
          <a:custGeom>
            <a:avLst/>
            <a:gdLst/>
            <a:ahLst/>
            <a:cxnLst/>
            <a:rect l="l" t="t" r="r" b="b"/>
            <a:pathLst>
              <a:path w="120000" h="120000" extrusionOk="0">
                <a:moveTo>
                  <a:pt x="0" y="0"/>
                </a:moveTo>
                <a:lnTo>
                  <a:pt x="120000" y="0"/>
                </a:lnTo>
                <a:lnTo>
                  <a:pt x="120000" y="120000"/>
                </a:lnTo>
                <a:lnTo>
                  <a:pt x="0" y="120000"/>
                </a:lnTo>
                <a:close/>
              </a:path>
            </a:pathLst>
          </a:custGeom>
          <a:solidFill>
            <a:srgbClr val="005EBE"/>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Public Safety</a:t>
            </a:r>
            <a:endParaRPr/>
          </a:p>
          <a:p>
            <a:pPr marL="0" marR="0" lvl="0" indent="0" algn="ctr" rtl="0">
              <a:spcBef>
                <a:spcPts val="0"/>
              </a:spcBef>
              <a:spcAft>
                <a:spcPts val="0"/>
              </a:spcAft>
              <a:buNone/>
            </a:pPr>
            <a:r>
              <a:rPr lang="en-US" sz="1800">
                <a:solidFill>
                  <a:schemeClr val="lt1"/>
                </a:solidFill>
                <a:latin typeface="Calibri"/>
                <a:ea typeface="Calibri"/>
                <a:cs typeface="Calibri"/>
                <a:sym typeface="Calibri"/>
              </a:rPr>
              <a:t>Policies</a:t>
            </a:r>
            <a:endParaRPr sz="1800">
              <a:solidFill>
                <a:schemeClr val="lt1"/>
              </a:solidFill>
              <a:latin typeface="Calibri"/>
              <a:ea typeface="Calibri"/>
              <a:cs typeface="Calibri"/>
              <a:sym typeface="Calibri"/>
            </a:endParaRPr>
          </a:p>
        </p:txBody>
      </p:sp>
      <p:sp>
        <p:nvSpPr>
          <p:cNvPr id="138" name="Google Shape;138;p18"/>
          <p:cNvSpPr txBox="1"/>
          <p:nvPr/>
        </p:nvSpPr>
        <p:spPr>
          <a:xfrm>
            <a:off x="3001466" y="1367186"/>
            <a:ext cx="6545962" cy="2962349"/>
          </a:xfrm>
          <a:prstGeom prst="rect">
            <a:avLst/>
          </a:prstGeom>
          <a:solidFill>
            <a:schemeClr val="lt1">
              <a:alpha val="32941"/>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BCC complies with local, state, and federal regulations to provide and maintain a safe and secure environment for students, employees and visitors.</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The Brunswick County Sheriff’s office </a:t>
            </a: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has law enforcement and security </a:t>
            </a: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authority on all BCC campuses.  </a:t>
            </a:r>
            <a:endParaRPr/>
          </a:p>
          <a:p>
            <a:pPr marL="0" marR="0" lvl="0" indent="0" algn="l" rtl="0">
              <a:spcBef>
                <a:spcPts val="0"/>
              </a:spcBef>
              <a:spcAft>
                <a:spcPts val="0"/>
              </a:spcAft>
              <a:buNone/>
            </a:pPr>
            <a:endParaRPr sz="105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For emergencies, </a:t>
            </a:r>
            <a:r>
              <a:rPr lang="en-US" sz="1800" b="1">
                <a:solidFill>
                  <a:srgbClr val="FF0000"/>
                </a:solidFill>
                <a:latin typeface="Calibri"/>
                <a:ea typeface="Calibri"/>
                <a:cs typeface="Calibri"/>
                <a:sym typeface="Calibri"/>
              </a:rPr>
              <a:t>dial 911</a:t>
            </a:r>
            <a:r>
              <a:rPr lang="en-US" sz="1800" b="1">
                <a:solidFill>
                  <a:schemeClr val="dk1"/>
                </a:solidFill>
                <a:latin typeface="Calibri"/>
                <a:ea typeface="Calibri"/>
                <a:cs typeface="Calibri"/>
                <a:sym typeface="Calibri"/>
              </a:rPr>
              <a:t>,</a:t>
            </a:r>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non-emergency, dial 910.755.7330</a:t>
            </a:r>
            <a:r>
              <a:rPr lang="en-US" sz="18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39" name="Google Shape;139;p18" descr="Image of a Brunswick County Sheriff's Office Badge" title="Sheriff Badge Image"/>
          <p:cNvPicPr preferRelativeResize="0"/>
          <p:nvPr/>
        </p:nvPicPr>
        <p:blipFill rotWithShape="1">
          <a:blip r:embed="rId6">
            <a:alphaModFix/>
          </a:blip>
          <a:srcRect/>
          <a:stretch/>
        </p:blipFill>
        <p:spPr>
          <a:xfrm>
            <a:off x="528280" y="1367186"/>
            <a:ext cx="2159181" cy="2119196"/>
          </a:xfrm>
          <a:prstGeom prst="rect">
            <a:avLst/>
          </a:prstGeom>
          <a:noFill/>
          <a:ln>
            <a:noFill/>
          </a:ln>
        </p:spPr>
      </p:pic>
      <p:sp>
        <p:nvSpPr>
          <p:cNvPr id="140" name="Google Shape;140;p18"/>
          <p:cNvSpPr txBox="1">
            <a:spLocks noGrp="1"/>
          </p:cNvSpPr>
          <p:nvPr>
            <p:ph type="title"/>
          </p:nvPr>
        </p:nvSpPr>
        <p:spPr>
          <a:xfrm>
            <a:off x="8663977" y="104304"/>
            <a:ext cx="5257800" cy="8988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n-US">
                <a:solidFill>
                  <a:schemeClr val="lt1"/>
                </a:solidFill>
              </a:rPr>
              <a:t>Public Safety</a:t>
            </a:r>
            <a:endParaRPr>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19" descr="Picture of a stethescope sitting on top of a patient's chart." title="Health Science Image"/>
          <p:cNvPicPr preferRelativeResize="0"/>
          <p:nvPr/>
        </p:nvPicPr>
        <p:blipFill rotWithShape="1">
          <a:blip r:embed="rId3">
            <a:alphaModFix/>
          </a:blip>
          <a:srcRect/>
          <a:stretch/>
        </p:blipFill>
        <p:spPr>
          <a:xfrm>
            <a:off x="8108668" y="1923481"/>
            <a:ext cx="3087868" cy="2312922"/>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146" name="Google Shape;146;p19"/>
          <p:cNvSpPr txBox="1"/>
          <p:nvPr/>
        </p:nvSpPr>
        <p:spPr>
          <a:xfrm>
            <a:off x="685800" y="2170453"/>
            <a:ext cx="6844549" cy="3454792"/>
          </a:xfrm>
          <a:prstGeom prst="rect">
            <a:avLst/>
          </a:prstGeom>
          <a:solidFill>
            <a:schemeClr val="lt1">
              <a:alpha val="32941"/>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50" b="1">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The College does </a:t>
            </a:r>
            <a:r>
              <a:rPr lang="en-US" sz="2000" u="sng">
                <a:solidFill>
                  <a:schemeClr val="dk1"/>
                </a:solidFill>
                <a:latin typeface="Calibri"/>
                <a:ea typeface="Calibri"/>
                <a:cs typeface="Calibri"/>
                <a:sym typeface="Calibri"/>
              </a:rPr>
              <a:t>not</a:t>
            </a:r>
            <a:r>
              <a:rPr lang="en-US" sz="2000">
                <a:solidFill>
                  <a:schemeClr val="dk1"/>
                </a:solidFill>
                <a:latin typeface="Calibri"/>
                <a:ea typeface="Calibri"/>
                <a:cs typeface="Calibri"/>
                <a:sym typeface="Calibri"/>
              </a:rPr>
              <a:t> provide medicine, hospitalization, or surgical services. The College also does not assume responsibility for injuries incurred by students when taking part in intramural sports, physical activity courses, classes, or student activities. </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Medical services are available at Brunswick Novant Medical Center, Dosher Memorial Hospital, and the Brunswick County Health Department.</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47" name="Google Shape;147;p19"/>
          <p:cNvSpPr txBox="1">
            <a:spLocks noGrp="1"/>
          </p:cNvSpPr>
          <p:nvPr>
            <p:ph type="title"/>
          </p:nvPr>
        </p:nvSpPr>
        <p:spPr>
          <a:xfrm>
            <a:off x="685800" y="1369172"/>
            <a:ext cx="5257800" cy="8988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sz="3600"/>
              <a:t>Health Services</a:t>
            </a:r>
            <a:endParaRPr sz="3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
          <p:cNvSpPr txBox="1"/>
          <p:nvPr/>
        </p:nvSpPr>
        <p:spPr>
          <a:xfrm>
            <a:off x="8958220" y="4155565"/>
            <a:ext cx="2521722" cy="584775"/>
          </a:xfrm>
          <a:prstGeom prst="rect">
            <a:avLst/>
          </a:prstGeom>
          <a:solidFill>
            <a:schemeClr val="lt1">
              <a:alpha val="32941"/>
            </a:schemeClr>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a:solidFill>
                  <a:srgbClr val="3B5794"/>
                </a:solidFill>
                <a:latin typeface="Calibri"/>
                <a:ea typeface="Calibri"/>
                <a:cs typeface="Calibri"/>
                <a:sym typeface="Calibri"/>
              </a:rPr>
              <a:t>Office of Academic Support </a:t>
            </a:r>
            <a:endParaRPr/>
          </a:p>
          <a:p>
            <a:pPr marL="0" marR="0" lvl="0" indent="0" algn="ctr" rtl="0">
              <a:spcBef>
                <a:spcPts val="0"/>
              </a:spcBef>
              <a:spcAft>
                <a:spcPts val="0"/>
              </a:spcAft>
              <a:buNone/>
            </a:pPr>
            <a:r>
              <a:rPr lang="en-US" sz="1600">
                <a:solidFill>
                  <a:srgbClr val="3B5794"/>
                </a:solidFill>
                <a:latin typeface="Calibri"/>
                <a:ea typeface="Calibri"/>
                <a:cs typeface="Calibri"/>
                <a:sym typeface="Calibri"/>
              </a:rPr>
              <a:t>Building A, Room 125</a:t>
            </a:r>
            <a:endParaRPr/>
          </a:p>
        </p:txBody>
      </p:sp>
      <p:pic>
        <p:nvPicPr>
          <p:cNvPr id="154" name="Google Shape;154;p20" descr="Graphic Image of the words Free Counseling Services with a circle around the words" title="Counseling Image"/>
          <p:cNvPicPr preferRelativeResize="0"/>
          <p:nvPr/>
        </p:nvPicPr>
        <p:blipFill rotWithShape="1">
          <a:blip r:embed="rId3">
            <a:alphaModFix/>
          </a:blip>
          <a:srcRect/>
          <a:stretch/>
        </p:blipFill>
        <p:spPr>
          <a:xfrm>
            <a:off x="8745375" y="1422646"/>
            <a:ext cx="2947413" cy="2947414"/>
          </a:xfrm>
          <a:prstGeom prst="rect">
            <a:avLst/>
          </a:prstGeom>
          <a:noFill/>
          <a:ln>
            <a:noFill/>
          </a:ln>
        </p:spPr>
      </p:pic>
      <p:sp>
        <p:nvSpPr>
          <p:cNvPr id="155" name="Google Shape;155;p20"/>
          <p:cNvSpPr txBox="1"/>
          <p:nvPr/>
        </p:nvSpPr>
        <p:spPr>
          <a:xfrm>
            <a:off x="685800" y="4711149"/>
            <a:ext cx="8239310" cy="1200329"/>
          </a:xfrm>
          <a:prstGeom prst="rect">
            <a:avLst/>
          </a:prstGeom>
          <a:solidFill>
            <a:schemeClr val="lt1">
              <a:alpha val="32941"/>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BCC’s Counselor adheres to HIPPA guidelines keeping counseling sessions confidential, </a:t>
            </a:r>
            <a:r>
              <a:rPr lang="en-US" sz="1800" b="1" i="1">
                <a:solidFill>
                  <a:schemeClr val="dk1"/>
                </a:solidFill>
                <a:latin typeface="Calibri"/>
                <a:ea typeface="Calibri"/>
                <a:cs typeface="Calibri"/>
                <a:sym typeface="Calibri"/>
              </a:rPr>
              <a:t>except</a:t>
            </a:r>
            <a:r>
              <a:rPr lang="en-US" sz="1800">
                <a:solidFill>
                  <a:schemeClr val="dk1"/>
                </a:solidFill>
                <a:latin typeface="Calibri"/>
                <a:ea typeface="Calibri"/>
                <a:cs typeface="Calibri"/>
                <a:sym typeface="Calibri"/>
              </a:rPr>
              <a:t> in the event an individual discloses intent to harm themselves or others.  When necessary, BCC’s Counselor may request emergency or referral services to an appropriate program within the community.</a:t>
            </a:r>
            <a:endParaRPr sz="1800">
              <a:solidFill>
                <a:schemeClr val="dk1"/>
              </a:solidFill>
              <a:latin typeface="Calibri"/>
              <a:ea typeface="Calibri"/>
              <a:cs typeface="Calibri"/>
              <a:sym typeface="Calibri"/>
            </a:endParaRPr>
          </a:p>
        </p:txBody>
      </p:sp>
      <p:graphicFrame>
        <p:nvGraphicFramePr>
          <p:cNvPr id="156" name="Google Shape;156;p20" descr="List of types of Counseling Service like anxiety, depression, low self-esteem, et." title="Counseling Services"/>
          <p:cNvGraphicFramePr/>
          <p:nvPr/>
        </p:nvGraphicFramePr>
        <p:xfrm>
          <a:off x="1933669" y="3097915"/>
          <a:ext cx="5874550" cy="1571710"/>
        </p:xfrm>
        <a:graphic>
          <a:graphicData uri="http://schemas.openxmlformats.org/drawingml/2006/table">
            <a:tbl>
              <a:tblPr>
                <a:noFill/>
                <a:tableStyleId>{42C18701-AD5F-4F4E-A397-83EF48857C2F}</a:tableStyleId>
              </a:tblPr>
              <a:tblGrid>
                <a:gridCol w="2543525">
                  <a:extLst>
                    <a:ext uri="{9D8B030D-6E8A-4147-A177-3AD203B41FA5}">
                      <a16:colId xmlns:a16="http://schemas.microsoft.com/office/drawing/2014/main" val="20000"/>
                    </a:ext>
                  </a:extLst>
                </a:gridCol>
                <a:gridCol w="3331025">
                  <a:extLst>
                    <a:ext uri="{9D8B030D-6E8A-4147-A177-3AD203B41FA5}">
                      <a16:colId xmlns:a16="http://schemas.microsoft.com/office/drawing/2014/main" val="20001"/>
                    </a:ext>
                  </a:extLst>
                </a:gridCol>
              </a:tblGrid>
              <a:tr h="335900">
                <a:tc>
                  <a:txBody>
                    <a:bodyPr/>
                    <a:lstStyle/>
                    <a:p>
                      <a:pPr marL="285750" marR="0" lvl="3" indent="-285750" algn="l" rtl="0">
                        <a:lnSpc>
                          <a:spcPct val="100000"/>
                        </a:lnSpc>
                        <a:spcBef>
                          <a:spcPts val="0"/>
                        </a:spcBef>
                        <a:spcAft>
                          <a:spcPts val="0"/>
                        </a:spcAft>
                        <a:buClr>
                          <a:schemeClr val="dk1"/>
                        </a:buClr>
                        <a:buSzPts val="1800"/>
                        <a:buFont typeface="Arial"/>
                        <a:buChar char="•"/>
                      </a:pPr>
                      <a:r>
                        <a:rPr lang="en-US" sz="1800" u="none" strike="noStrike" cap="none"/>
                        <a:t>Anxiety</a:t>
                      </a:r>
                      <a:endParaRPr sz="1800" b="0" u="none" strike="noStrike" cap="none">
                        <a:solidFill>
                          <a:schemeClr val="dk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285750" marR="0" lvl="0" indent="-285750" algn="l" rtl="0">
                        <a:spcBef>
                          <a:spcPts val="0"/>
                        </a:spcBef>
                        <a:spcAft>
                          <a:spcPts val="0"/>
                        </a:spcAft>
                        <a:buClr>
                          <a:schemeClr val="dk1"/>
                        </a:buClr>
                        <a:buSzPts val="1800"/>
                        <a:buFont typeface="Arial"/>
                        <a:buChar char="•"/>
                      </a:pPr>
                      <a:r>
                        <a:rPr lang="en-US" sz="1800" u="none" strike="noStrike" cap="none"/>
                        <a:t>Grief</a:t>
                      </a:r>
                      <a:endParaRPr sz="1800" b="0" u="none" strike="noStrike" cap="none">
                        <a:solidFill>
                          <a:schemeClr val="dk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35900">
                <a:tc>
                  <a:txBody>
                    <a:bodyPr/>
                    <a:lstStyle/>
                    <a:p>
                      <a:pPr marL="285750" marR="0" lvl="3" indent="-285750" algn="l" rtl="0">
                        <a:lnSpc>
                          <a:spcPct val="100000"/>
                        </a:lnSpc>
                        <a:spcBef>
                          <a:spcPts val="0"/>
                        </a:spcBef>
                        <a:spcAft>
                          <a:spcPts val="0"/>
                        </a:spcAft>
                        <a:buClr>
                          <a:schemeClr val="dk1"/>
                        </a:buClr>
                        <a:buSzPts val="1800"/>
                        <a:buFont typeface="Arial"/>
                        <a:buChar char="•"/>
                      </a:pPr>
                      <a:r>
                        <a:rPr lang="en-US" sz="1800" u="none" strike="noStrike" cap="none">
                          <a:solidFill>
                            <a:schemeClr val="dk1"/>
                          </a:solidFill>
                          <a:latin typeface="Calibri"/>
                          <a:ea typeface="Calibri"/>
                          <a:cs typeface="Calibri"/>
                          <a:sym typeface="Calibri"/>
                        </a:rPr>
                        <a:t>Depression</a:t>
                      </a:r>
                      <a:endParaRPr sz="1800" u="none" strike="noStrike" cap="none">
                        <a:solidFill>
                          <a:schemeClr val="dk1"/>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285750" marR="0" lvl="3" indent="-285750" algn="l" rtl="0">
                        <a:lnSpc>
                          <a:spcPct val="100000"/>
                        </a:lnSpc>
                        <a:spcBef>
                          <a:spcPts val="0"/>
                        </a:spcBef>
                        <a:spcAft>
                          <a:spcPts val="0"/>
                        </a:spcAft>
                        <a:buClr>
                          <a:schemeClr val="dk1"/>
                        </a:buClr>
                        <a:buSzPts val="1800"/>
                        <a:buFont typeface="Arial"/>
                        <a:buChar char="•"/>
                      </a:pPr>
                      <a:r>
                        <a:rPr lang="en-US" sz="1800" u="none" strike="noStrike" cap="none">
                          <a:solidFill>
                            <a:schemeClr val="dk1"/>
                          </a:solidFill>
                          <a:latin typeface="Calibri"/>
                          <a:ea typeface="Calibri"/>
                          <a:cs typeface="Calibri"/>
                          <a:sym typeface="Calibri"/>
                        </a:rPr>
                        <a:t>Thoughts of suicide </a:t>
                      </a:r>
                      <a:endParaRPr sz="1800" u="none" strike="noStrike" cap="none">
                        <a:solidFill>
                          <a:schemeClr val="dk1"/>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35900">
                <a:tc>
                  <a:txBody>
                    <a:bodyPr/>
                    <a:lstStyle/>
                    <a:p>
                      <a:pPr marL="285750" marR="0" lvl="3" indent="-285750" algn="l" rtl="0">
                        <a:lnSpc>
                          <a:spcPct val="100000"/>
                        </a:lnSpc>
                        <a:spcBef>
                          <a:spcPts val="0"/>
                        </a:spcBef>
                        <a:spcAft>
                          <a:spcPts val="0"/>
                        </a:spcAft>
                        <a:buClr>
                          <a:schemeClr val="dk1"/>
                        </a:buClr>
                        <a:buSzPts val="1800"/>
                        <a:buFont typeface="Arial"/>
                        <a:buChar char="•"/>
                      </a:pPr>
                      <a:r>
                        <a:rPr lang="en-US" sz="1800" u="none" strike="noStrike" cap="none">
                          <a:solidFill>
                            <a:schemeClr val="dk1"/>
                          </a:solidFill>
                          <a:latin typeface="Calibri"/>
                          <a:ea typeface="Calibri"/>
                          <a:cs typeface="Calibri"/>
                          <a:sym typeface="Calibri"/>
                        </a:rPr>
                        <a:t>Low self-esteem</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285750" marR="0" lvl="3" indent="-285750" algn="l" rtl="0">
                        <a:lnSpc>
                          <a:spcPct val="100000"/>
                        </a:lnSpc>
                        <a:spcBef>
                          <a:spcPts val="0"/>
                        </a:spcBef>
                        <a:spcAft>
                          <a:spcPts val="0"/>
                        </a:spcAft>
                        <a:buClr>
                          <a:schemeClr val="dk1"/>
                        </a:buClr>
                        <a:buSzPts val="1800"/>
                        <a:buFont typeface="Arial"/>
                        <a:buChar char="•"/>
                      </a:pPr>
                      <a:r>
                        <a:rPr lang="en-US" sz="1800" u="none" strike="noStrike" cap="none">
                          <a:solidFill>
                            <a:schemeClr val="dk1"/>
                          </a:solidFill>
                          <a:latin typeface="Calibri"/>
                          <a:ea typeface="Calibri"/>
                          <a:cs typeface="Calibri"/>
                          <a:sym typeface="Calibri"/>
                        </a:rPr>
                        <a:t>Co-dependency</a:t>
                      </a:r>
                      <a:endParaRPr sz="1800" u="none" strike="noStrike" cap="none">
                        <a:solidFill>
                          <a:schemeClr val="dk1"/>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74400">
                <a:tc>
                  <a:txBody>
                    <a:bodyPr/>
                    <a:lstStyle/>
                    <a:p>
                      <a:pPr marL="285750" marR="0" lvl="3" indent="-285750" algn="l" rtl="0">
                        <a:lnSpc>
                          <a:spcPct val="100000"/>
                        </a:lnSpc>
                        <a:spcBef>
                          <a:spcPts val="0"/>
                        </a:spcBef>
                        <a:spcAft>
                          <a:spcPts val="0"/>
                        </a:spcAft>
                        <a:buClr>
                          <a:schemeClr val="dk1"/>
                        </a:buClr>
                        <a:buSzPts val="1800"/>
                        <a:buFont typeface="Arial"/>
                        <a:buChar char="•"/>
                      </a:pPr>
                      <a:r>
                        <a:rPr lang="en-US" sz="1800" u="none" strike="noStrike" cap="none">
                          <a:solidFill>
                            <a:schemeClr val="dk1"/>
                          </a:solidFill>
                          <a:latin typeface="Calibri"/>
                          <a:ea typeface="Calibri"/>
                          <a:cs typeface="Calibri"/>
                          <a:sym typeface="Calibri"/>
                        </a:rPr>
                        <a:t>Stress Management </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285750" marR="0" lvl="3" indent="-285750" algn="l" rtl="0">
                        <a:lnSpc>
                          <a:spcPct val="100000"/>
                        </a:lnSpc>
                        <a:spcBef>
                          <a:spcPts val="0"/>
                        </a:spcBef>
                        <a:spcAft>
                          <a:spcPts val="0"/>
                        </a:spcAft>
                        <a:buClr>
                          <a:schemeClr val="dk1"/>
                        </a:buClr>
                        <a:buSzPts val="1800"/>
                        <a:buFont typeface="Arial"/>
                        <a:buChar char="•"/>
                      </a:pPr>
                      <a:r>
                        <a:rPr lang="en-US" sz="1800" u="none" strike="noStrike" cap="none">
                          <a:solidFill>
                            <a:schemeClr val="dk1"/>
                          </a:solidFill>
                          <a:latin typeface="Calibri"/>
                          <a:ea typeface="Calibri"/>
                          <a:cs typeface="Calibri"/>
                          <a:sym typeface="Calibri"/>
                        </a:rPr>
                        <a:t>Addiction </a:t>
                      </a:r>
                      <a:endParaRPr sz="1800" u="none" strike="noStrike" cap="none">
                        <a:solidFill>
                          <a:schemeClr val="dk1"/>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57" name="Google Shape;157;p20"/>
          <p:cNvSpPr txBox="1"/>
          <p:nvPr/>
        </p:nvSpPr>
        <p:spPr>
          <a:xfrm>
            <a:off x="751294" y="2128526"/>
            <a:ext cx="7913927" cy="1554272"/>
          </a:xfrm>
          <a:prstGeom prst="rect">
            <a:avLst/>
          </a:prstGeom>
          <a:solidFill>
            <a:schemeClr val="lt1">
              <a:alpha val="32941"/>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BCC recognizes students may encounter personal struggles that can impact their studies.  Our licensed, experienced, Counselor provides </a:t>
            </a:r>
            <a:r>
              <a:rPr lang="en-US" sz="1800" b="1">
                <a:solidFill>
                  <a:schemeClr val="dk1"/>
                </a:solidFill>
                <a:latin typeface="Calibri"/>
                <a:ea typeface="Calibri"/>
                <a:cs typeface="Calibri"/>
                <a:sym typeface="Calibri"/>
              </a:rPr>
              <a:t>short-term solution-focused </a:t>
            </a:r>
            <a:r>
              <a:rPr lang="en-US" sz="1800">
                <a:solidFill>
                  <a:schemeClr val="dk1"/>
                </a:solidFill>
                <a:latin typeface="Calibri"/>
                <a:ea typeface="Calibri"/>
                <a:cs typeface="Calibri"/>
                <a:sym typeface="Calibri"/>
              </a:rPr>
              <a:t>counseling to enrolled students.</a:t>
            </a:r>
            <a:endParaRPr/>
          </a:p>
          <a:p>
            <a:pPr marL="1714500" marR="0" lvl="3" indent="-228600" algn="l" rtl="0">
              <a:spcBef>
                <a:spcPts val="6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1714500" marR="0" lvl="3" indent="-228600" algn="l" rtl="0">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 name="Google Shape;158;p20"/>
          <p:cNvSpPr txBox="1">
            <a:spLocks noGrp="1"/>
          </p:cNvSpPr>
          <p:nvPr>
            <p:ph type="title"/>
          </p:nvPr>
        </p:nvSpPr>
        <p:spPr>
          <a:xfrm>
            <a:off x="685800" y="1369172"/>
            <a:ext cx="5257800" cy="8988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a:t>Counseling Services</a:t>
            </a:r>
            <a:endParaRPr/>
          </a:p>
        </p:txBody>
      </p:sp>
    </p:spTree>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4472C4"/>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618</Words>
  <Application>Microsoft Office PowerPoint</Application>
  <PresentationFormat>Widescreen</PresentationFormat>
  <Paragraphs>57</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Microsoft JhengHei</vt:lpstr>
      <vt:lpstr>Arial</vt:lpstr>
      <vt:lpstr>Calibri</vt:lpstr>
      <vt:lpstr>Office Theme</vt:lpstr>
      <vt:lpstr>What you Need to Know From the Start </vt:lpstr>
      <vt:lpstr>Catalog and Student Handbook</vt:lpstr>
      <vt:lpstr>Student Planner</vt:lpstr>
      <vt:lpstr>Classroom Behaviors and Disciplinary Actions</vt:lpstr>
      <vt:lpstr>Drug, Alcohol and Tobacco Policy</vt:lpstr>
      <vt:lpstr>Public Safety</vt:lpstr>
      <vt:lpstr>Health Services</vt:lpstr>
      <vt:lpstr>Counseling Services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you Need to Know From the Start </dc:title>
  <cp:lastModifiedBy>Carmen B Ellis</cp:lastModifiedBy>
  <cp:revision>1</cp:revision>
  <dcterms:modified xsi:type="dcterms:W3CDTF">2021-07-06T21:04:42Z</dcterms:modified>
</cp:coreProperties>
</file>