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0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6" autoAdjust="0"/>
    <p:restoredTop sz="94660"/>
  </p:normalViewPr>
  <p:slideViewPr>
    <p:cSldViewPr snapToGrid="0">
      <p:cViewPr varScale="1">
        <p:scale>
          <a:sx n="48" d="100"/>
          <a:sy n="48" d="100"/>
        </p:scale>
        <p:origin x="5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FE1C-78D9-40D7-8EA9-EFF261DB81E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07BE-7ABF-4659-8187-735261CEC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0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FE1C-78D9-40D7-8EA9-EFF261DB81E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07BE-7ABF-4659-8187-735261CEC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1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FE1C-78D9-40D7-8EA9-EFF261DB81E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07BE-7ABF-4659-8187-735261CEC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2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FE1C-78D9-40D7-8EA9-EFF261DB81E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07BE-7ABF-4659-8187-735261CEC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0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FE1C-78D9-40D7-8EA9-EFF261DB81E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07BE-7ABF-4659-8187-735261CEC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0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FE1C-78D9-40D7-8EA9-EFF261DB81E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07BE-7ABF-4659-8187-735261CEC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1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FE1C-78D9-40D7-8EA9-EFF261DB81E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07BE-7ABF-4659-8187-735261CEC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6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FE1C-78D9-40D7-8EA9-EFF261DB81E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07BE-7ABF-4659-8187-735261CEC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FE1C-78D9-40D7-8EA9-EFF261DB81E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07BE-7ABF-4659-8187-735261CEC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95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FE1C-78D9-40D7-8EA9-EFF261DB81E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07BE-7ABF-4659-8187-735261CEC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5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FE1C-78D9-40D7-8EA9-EFF261DB81E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07BE-7ABF-4659-8187-735261CEC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0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00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7FE1C-78D9-40D7-8EA9-EFF261DB81E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B07BE-7ABF-4659-8187-735261CEC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4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journalism.org/2012/07/16/video-length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03" y="253451"/>
            <a:ext cx="8496552" cy="60889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9920" y="5994400"/>
            <a:ext cx="11033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https://cft.vanderbilt.edu/guides-sub-pages/effective-educational-videos/student_engagement_videos-2</a:t>
            </a:r>
            <a:r>
              <a:rPr lang="en-US" dirty="0" smtClean="0"/>
              <a:t>/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871" y="2188827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39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8208" y="1709738"/>
            <a:ext cx="7789241" cy="28527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Make videos topic-based, not chapter-based…makes reusing easier!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1" y="2188827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2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2470" y="1709738"/>
            <a:ext cx="8484980" cy="28527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 a welcome video – good practice and creates a better course atmosphere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1" y="2188827"/>
            <a:ext cx="2551451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823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1252" y="1709738"/>
            <a:ext cx="8567531" cy="28527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Name the video appropriately </a:t>
            </a:r>
            <a:br>
              <a:rPr lang="en-US" dirty="0" smtClean="0"/>
            </a:br>
            <a:r>
              <a:rPr lang="en-US" b="1" dirty="0" smtClean="0"/>
              <a:t>Causes of WWII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not </a:t>
            </a:r>
            <a:r>
              <a:rPr lang="en-US" i="1" dirty="0" smtClean="0"/>
              <a:t>Week 3 Video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1" y="2188827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591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8452" y="1709738"/>
            <a:ext cx="7828997" cy="2852737"/>
          </a:xfrm>
        </p:spPr>
        <p:txBody>
          <a:bodyPr/>
          <a:lstStyle/>
          <a:p>
            <a:r>
              <a:rPr lang="en-US" dirty="0" smtClean="0"/>
              <a:t>Breaking material into chunks makes updating easier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1" y="2188827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175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411358"/>
            <a:ext cx="10515600" cy="38563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		“…the </a:t>
            </a:r>
            <a:r>
              <a:rPr lang="en-US" dirty="0"/>
              <a:t>most boring thing that I could think of to do...a talking head: a middle-class white male in a suit, talking to them in a really boring way about music </a:t>
            </a:r>
            <a:r>
              <a:rPr lang="en-US" dirty="0" smtClean="0"/>
              <a:t>videos“…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5707782"/>
            <a:ext cx="10515600" cy="990112"/>
          </a:xfrm>
        </p:spPr>
        <p:txBody>
          <a:bodyPr>
            <a:normAutofit/>
          </a:bodyPr>
          <a:lstStyle/>
          <a:p>
            <a:pPr algn="r"/>
            <a:r>
              <a:rPr lang="en-US" sz="4400" i="1" dirty="0" smtClean="0">
                <a:solidFill>
                  <a:schemeClr val="bg1"/>
                </a:solidFill>
              </a:rPr>
              <a:t>Rocky Morton, creator of Max Headroom</a:t>
            </a:r>
            <a:endParaRPr lang="en-US" sz="4400" i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654" y="476259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040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158" y="1709738"/>
            <a:ext cx="8107292" cy="2852737"/>
          </a:xfrm>
        </p:spPr>
        <p:txBody>
          <a:bodyPr>
            <a:normAutofit/>
          </a:bodyPr>
          <a:lstStyle/>
          <a:p>
            <a:r>
              <a:rPr lang="en-US" dirty="0" smtClean="0"/>
              <a:t>Think of worksheets (or embedded questions) to facilitate active learning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1" y="2188827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33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1008" y="1709738"/>
            <a:ext cx="8246441" cy="28527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Think complementary resource, not redundant materials.  Explain the tricky points and emphasize the main points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1" y="2188827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60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1009" y="1709738"/>
            <a:ext cx="8246441" cy="28527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Utilize both headshots and imagery (just don’t forget to explain the images!)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1" y="2188827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667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826478"/>
            <a:ext cx="10515600" cy="3735998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>Caption…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sz="9600" dirty="0"/>
              <a:t>C</a:t>
            </a:r>
            <a:r>
              <a:rPr lang="en-US" sz="9600" dirty="0" smtClean="0"/>
              <a:t>aption…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</a:t>
            </a:r>
            <a:r>
              <a:rPr lang="en-US" sz="12500" dirty="0"/>
              <a:t>C</a:t>
            </a:r>
            <a:r>
              <a:rPr lang="en-US" sz="12500" dirty="0" smtClean="0"/>
              <a:t>aption…</a:t>
            </a:r>
            <a:endParaRPr lang="en-US" sz="125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140" y="2719266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279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0887" y="2232239"/>
            <a:ext cx="8226563" cy="36535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Include a two-three sentence intro to the material. Include such phrases as “</a:t>
            </a:r>
            <a:r>
              <a:rPr lang="en-US" i="1" dirty="0" smtClean="0"/>
              <a:t>pay attention to…</a:t>
            </a:r>
            <a:r>
              <a:rPr lang="en-US" dirty="0" smtClean="0"/>
              <a:t>,” “</a:t>
            </a:r>
            <a:r>
              <a:rPr lang="en-US" i="1" dirty="0" smtClean="0"/>
              <a:t>you’ll see ___again</a:t>
            </a:r>
            <a:r>
              <a:rPr lang="en-US" dirty="0" smtClean="0"/>
              <a:t>,” to cue the viewer to critical info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1" y="2188827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16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long should a video be?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08" y="1825625"/>
            <a:ext cx="9167191" cy="4351338"/>
          </a:xfrm>
        </p:spPr>
        <p:txBody>
          <a:bodyPr>
            <a:normAutofit/>
          </a:bodyPr>
          <a:lstStyle/>
          <a:p>
            <a:r>
              <a:rPr lang="en-US" sz="3200" b="0" dirty="0" smtClean="0">
                <a:effectLst/>
              </a:rPr>
              <a:t>Generally speaking, for video online, the magic number for optimal engagement appears to be </a:t>
            </a:r>
            <a:r>
              <a:rPr lang="en-US" sz="3200" b="0" dirty="0" smtClean="0">
                <a:effectLst/>
                <a:hlinkClick r:id="rId2"/>
              </a:rPr>
              <a:t>between 2 to 5 minutes</a:t>
            </a:r>
            <a:r>
              <a:rPr lang="en-US" sz="3200" b="0" dirty="0" smtClean="0">
                <a:effectLst/>
              </a:rPr>
              <a:t>. Studies examining engagement with YouTube videos consistently show solid viewership through the first 2 minutes of a video, a gradual decline in engagement after 2 minutes, and a sharper drop after 5 minutes. </a:t>
            </a:r>
            <a:endParaRPr lang="en-US" sz="3200" dirty="0" smtClean="0"/>
          </a:p>
          <a:p>
            <a:r>
              <a:rPr lang="en-US" sz="3200" i="1" dirty="0" smtClean="0"/>
              <a:t>https://www.panopto.com/blog/how-long-should-training-videos-be/</a:t>
            </a:r>
            <a:endParaRPr lang="en-US" sz="32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871" y="2584174"/>
            <a:ext cx="2067831" cy="147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52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362200" y="569913"/>
            <a:ext cx="9829800" cy="52625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57104" y="5832475"/>
            <a:ext cx="10058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https://blog.edx.org/optimal-video-length-student-engagement/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871" y="2188827"/>
            <a:ext cx="2190329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684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1983"/>
          </a:xfrm>
        </p:spPr>
        <p:txBody>
          <a:bodyPr/>
          <a:lstStyle/>
          <a:p>
            <a:r>
              <a:rPr lang="en-US" dirty="0" smtClean="0"/>
              <a:t>Chunk it into six-minute segments!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3" y="1477108"/>
            <a:ext cx="8559796" cy="4699855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Start with topic and think about how to break down material</a:t>
            </a:r>
          </a:p>
          <a:p>
            <a:pPr lvl="1"/>
            <a:r>
              <a:rPr lang="en-US" dirty="0" smtClean="0"/>
              <a:t>Muscular system has three parts – skeletal, cardiac, and smooth muscles </a:t>
            </a:r>
          </a:p>
          <a:p>
            <a:pPr lvl="1"/>
            <a:r>
              <a:rPr lang="en-US" dirty="0" smtClean="0"/>
              <a:t>Basic math – add, subtract, multiply, and divide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XYZ war – history and causes, triggers, battles/key events, outcome and results</a:t>
            </a:r>
          </a:p>
          <a:p>
            <a:pPr lvl="1"/>
            <a:r>
              <a:rPr lang="en-US" dirty="0" smtClean="0"/>
              <a:t>Labor and delivery:  early labor/admittance to maternity ward, advanced labor, delivery, post-partum</a:t>
            </a:r>
          </a:p>
          <a:p>
            <a:pPr lvl="1"/>
            <a:r>
              <a:rPr lang="en-US" dirty="0" smtClean="0"/>
              <a:t>Investigation:  collection  of information, validation, and preservation </a:t>
            </a:r>
          </a:p>
          <a:p>
            <a:r>
              <a:rPr lang="en-US" sz="3600" dirty="0" smtClean="0"/>
              <a:t>Think natural breaks in the material – places to ask questions, etc.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1" y="2188827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087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737112" y="1709738"/>
            <a:ext cx="7610337" cy="1931133"/>
          </a:xfrm>
        </p:spPr>
        <p:txBody>
          <a:bodyPr/>
          <a:lstStyle/>
          <a:p>
            <a:r>
              <a:rPr lang="en-US" dirty="0" smtClean="0"/>
              <a:t>Keep it succinct!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654" y="1770674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51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8086" y="1709738"/>
            <a:ext cx="7769363" cy="2007497"/>
          </a:xfrm>
        </p:spPr>
        <p:txBody>
          <a:bodyPr/>
          <a:lstStyle/>
          <a:p>
            <a:r>
              <a:rPr lang="en-US" dirty="0" smtClean="0"/>
              <a:t>Don’t be a talking head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49" y="1847038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126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1374" y="1709738"/>
            <a:ext cx="8306075" cy="2852737"/>
          </a:xfrm>
        </p:spPr>
        <p:txBody>
          <a:bodyPr>
            <a:normAutofit/>
          </a:bodyPr>
          <a:lstStyle/>
          <a:p>
            <a:r>
              <a:rPr lang="en-US" dirty="0" smtClean="0"/>
              <a:t>Don’t worry about making a mistake.  Students like you to be human.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1" y="2188827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803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522" y="1709738"/>
            <a:ext cx="8166928" cy="28527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Think reuse.  Keep semester- and section-specific material separate from course material videos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1" y="2188827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234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0643" y="1206287"/>
            <a:ext cx="8186807" cy="2852737"/>
          </a:xfrm>
        </p:spPr>
        <p:txBody>
          <a:bodyPr/>
          <a:lstStyle/>
          <a:p>
            <a:r>
              <a:rPr lang="en-US" dirty="0" smtClean="0"/>
              <a:t>Videos can be linked in multiple classes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1" y="2188827"/>
            <a:ext cx="2622132" cy="18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336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</TotalTime>
  <Words>333</Words>
  <Application>Microsoft Office PowerPoint</Application>
  <PresentationFormat>Widescreen</PresentationFormat>
  <Paragraphs>30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How long should a video be?</vt:lpstr>
      <vt:lpstr>PowerPoint Presentation</vt:lpstr>
      <vt:lpstr>Chunk it into six-minute segments!</vt:lpstr>
      <vt:lpstr>Keep it succinct!</vt:lpstr>
      <vt:lpstr>Don’t be a talking head</vt:lpstr>
      <vt:lpstr>Don’t worry about making a mistake.  Students like you to be human.</vt:lpstr>
      <vt:lpstr>Think reuse.  Keep semester- and section-specific material separate from course material videos</vt:lpstr>
      <vt:lpstr>Videos can be linked in multiple classes</vt:lpstr>
      <vt:lpstr>Make videos topic-based, not chapter-based…makes reusing easier!</vt:lpstr>
      <vt:lpstr>Add a welcome video – good practice and creates a better course atmosphere</vt:lpstr>
      <vt:lpstr>Name the video appropriately  Causes of WWII,  not Week 3 Video</vt:lpstr>
      <vt:lpstr>Breaking material into chunks makes updating easier</vt:lpstr>
      <vt:lpstr>   “…the most boring thing that I could think of to do...a talking head: a middle-class white male in a suit, talking to them in a really boring way about music videos“…</vt:lpstr>
      <vt:lpstr>Think of worksheets (or embedded questions) to facilitate active learning</vt:lpstr>
      <vt:lpstr>Think complementary resource, not redundant materials.  Explain the tricky points and emphasize the main points</vt:lpstr>
      <vt:lpstr>Utilize both headshots and imagery (just don’t forget to explain the images!)</vt:lpstr>
      <vt:lpstr>Caption…   Caption…     Caption…</vt:lpstr>
      <vt:lpstr>Include a two-three sentence intro to the material. Include such phrases as “pay attention to…,” “you’ll see ___again,” to cue the viewer to critical info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Harrison</dc:creator>
  <cp:lastModifiedBy>Ann Harrison</cp:lastModifiedBy>
  <cp:revision>13</cp:revision>
  <dcterms:created xsi:type="dcterms:W3CDTF">2020-03-09T13:18:37Z</dcterms:created>
  <dcterms:modified xsi:type="dcterms:W3CDTF">2020-03-09T23:09:16Z</dcterms:modified>
</cp:coreProperties>
</file>