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89" r:id="rId3"/>
    <p:sldId id="287" r:id="rId4"/>
    <p:sldId id="286" r:id="rId5"/>
    <p:sldId id="288"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the College" id="{C3555754-FBDF-4EDA-8169-763EA9A5C040}">
          <p14:sldIdLst>
            <p14:sldId id="258"/>
            <p14:sldId id="289"/>
            <p14:sldId id="287"/>
            <p14:sldId id="286"/>
            <p14:sldId id="2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B"/>
    <a:srgbClr val="005EBE"/>
    <a:srgbClr val="0678AE"/>
    <a:srgbClr val="002B5C"/>
    <a:srgbClr val="002A5C"/>
    <a:srgbClr val="0563C1"/>
    <a:srgbClr val="2A7ACA"/>
    <a:srgbClr val="4108E3"/>
    <a:srgbClr val="9CA9B2"/>
    <a:srgbClr val="002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84767" autoAdjust="0"/>
  </p:normalViewPr>
  <p:slideViewPr>
    <p:cSldViewPr snapToGrid="0">
      <p:cViewPr varScale="1">
        <p:scale>
          <a:sx n="55" d="100"/>
          <a:sy n="55" d="100"/>
        </p:scale>
        <p:origin x="58" y="39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A310BE-2AC6-408E-9F17-BF195AA8A2B2}" type="datetimeFigureOut">
              <a:rPr lang="en-US" smtClean="0"/>
              <a:t>7/19/2020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254D3E-14AC-4B0F-8779-2CBF7E7CD314}" type="slidenum">
              <a:rPr lang="en-US" smtClean="0"/>
              <a:t>‹#›</a:t>
            </a:fld>
            <a:endParaRPr lang="en-US" dirty="0"/>
          </a:p>
        </p:txBody>
      </p:sp>
    </p:spTree>
    <p:extLst>
      <p:ext uri="{BB962C8B-B14F-4D97-AF65-F5344CB8AC3E}">
        <p14:creationId xmlns:p14="http://schemas.microsoft.com/office/powerpoint/2010/main" val="90593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54D3E-14AC-4B0F-8779-2CBF7E7CD314}" type="slidenum">
              <a:rPr lang="en-US" smtClean="0"/>
              <a:t>1</a:t>
            </a:fld>
            <a:endParaRPr lang="en-US" dirty="0"/>
          </a:p>
        </p:txBody>
      </p:sp>
    </p:spTree>
    <p:extLst>
      <p:ext uri="{BB962C8B-B14F-4D97-AF65-F5344CB8AC3E}">
        <p14:creationId xmlns:p14="http://schemas.microsoft.com/office/powerpoint/2010/main" val="294994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cid:61299E10-7728-47AD-9058-30C9F9886578@ad.brunswickcc.ed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165579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40880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18477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79145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43127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301906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230354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253" y="1250029"/>
            <a:ext cx="10515600" cy="1325563"/>
          </a:xfrm>
        </p:spPr>
        <p:txBody>
          <a:bodyPr/>
          <a:lstStyle/>
          <a:p>
            <a:r>
              <a:rPr lang="en-US" dirty="0" smtClean="0"/>
              <a:t>Click to edit Master title style</a:t>
            </a:r>
            <a:endParaRPr lang="en-US" dirty="0"/>
          </a:p>
        </p:txBody>
      </p:sp>
      <p:grpSp>
        <p:nvGrpSpPr>
          <p:cNvPr id="3" name="Presentation Title Banner" descr="Brunswick Community College Letter Head and Title of Presentation, &quot;New Student Orientation&quot;" title="Presentation BCC Letterhead Title"/>
          <p:cNvGrpSpPr/>
          <p:nvPr userDrawn="1"/>
        </p:nvGrpSpPr>
        <p:grpSpPr>
          <a:xfrm>
            <a:off x="393883" y="295903"/>
            <a:ext cx="9234105" cy="655965"/>
            <a:chOff x="393883" y="295903"/>
            <a:chExt cx="9234105" cy="655965"/>
          </a:xfrm>
        </p:grpSpPr>
        <p:cxnSp>
          <p:nvCxnSpPr>
            <p:cNvPr id="4" name="Banner Horizontal Line"/>
            <p:cNvCxnSpPr/>
            <p:nvPr/>
          </p:nvCxnSpPr>
          <p:spPr>
            <a:xfrm>
              <a:off x="3517064" y="295903"/>
              <a:ext cx="12357" cy="655965"/>
            </a:xfrm>
            <a:prstGeom prst="line">
              <a:avLst/>
            </a:prstGeom>
            <a:ln>
              <a:solidFill>
                <a:srgbClr val="002A5C"/>
              </a:solidFill>
            </a:ln>
          </p:spPr>
          <p:style>
            <a:lnRef idx="1">
              <a:schemeClr val="accent1"/>
            </a:lnRef>
            <a:fillRef idx="0">
              <a:schemeClr val="accent1"/>
            </a:fillRef>
            <a:effectRef idx="0">
              <a:schemeClr val="accent1"/>
            </a:effectRef>
            <a:fontRef idx="minor">
              <a:schemeClr val="tx1"/>
            </a:fontRef>
          </p:style>
        </p:cxnSp>
        <p:pic>
          <p:nvPicPr>
            <p:cNvPr id="5" name="BCC Logo" descr="Brunswick Community College Letter Head and Title of Presentation, &quot;New Student Orientation&quot;" title="BC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3883" y="295903"/>
              <a:ext cx="2787192" cy="655965"/>
            </a:xfrm>
            <a:prstGeom prst="rect">
              <a:avLst/>
            </a:prstGeom>
            <a:noFill/>
            <a:ln>
              <a:noFill/>
            </a:ln>
          </p:spPr>
        </p:pic>
        <p:sp>
          <p:nvSpPr>
            <p:cNvPr id="6" name="New Student Orientation"/>
            <p:cNvSpPr txBox="1"/>
            <p:nvPr/>
          </p:nvSpPr>
          <p:spPr>
            <a:xfrm>
              <a:off x="3630600" y="437422"/>
              <a:ext cx="5997388" cy="461665"/>
            </a:xfrm>
            <a:prstGeom prst="rect">
              <a:avLst/>
            </a:prstGeom>
            <a:noFill/>
          </p:spPr>
          <p:txBody>
            <a:bodyPr wrap="square" rtlCol="0">
              <a:spAutoFit/>
            </a:bodyPr>
            <a:lstStyle/>
            <a:p>
              <a:r>
                <a:rPr lang="en-US" sz="2400" b="1" dirty="0" smtClean="0">
                  <a:solidFill>
                    <a:srgbClr val="163564"/>
                  </a:solidFill>
                  <a:latin typeface="Microsoft JhengHei" panose="020B0604030504040204" pitchFamily="34" charset="-120"/>
                  <a:ea typeface="Microsoft JhengHei" panose="020B0604030504040204" pitchFamily="34" charset="-120"/>
                </a:rPr>
                <a:t>NEW STUDENT ORIENTATION</a:t>
              </a:r>
              <a:endParaRPr lang="en-US" sz="2400" b="1" dirty="0">
                <a:solidFill>
                  <a:srgbClr val="163564"/>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337123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3" name="Footer Placeholder 2"/>
          <p:cNvSpPr>
            <a:spLocks noGrp="1"/>
          </p:cNvSpPr>
          <p:nvPr>
            <p:ph type="ftr" sz="quarter" idx="11"/>
          </p:nvPr>
        </p:nvSpPr>
        <p:spPr/>
        <p:txBody>
          <a:bodyPr/>
          <a:lstStyle/>
          <a:p>
            <a:r>
              <a:rPr lang="en-US" dirty="0" smtClean="0"/>
              <a:t>Non-Discrimination statement</a:t>
            </a:r>
            <a:endParaRPr lang="en-US" dirty="0"/>
          </a:p>
        </p:txBody>
      </p:sp>
      <p:sp>
        <p:nvSpPr>
          <p:cNvPr id="4" name="Slide Number Placeholder 3"/>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29582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77129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88286-74B0-4030-B561-34FC7F1C90ED}"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F4950D-27CF-472B-B6BA-282843E575B7}" type="slidenum">
              <a:rPr lang="en-US" smtClean="0"/>
              <a:t>‹#›</a:t>
            </a:fld>
            <a:endParaRPr lang="en-US" dirty="0"/>
          </a:p>
        </p:txBody>
      </p:sp>
    </p:spTree>
    <p:extLst>
      <p:ext uri="{BB962C8B-B14F-4D97-AF65-F5344CB8AC3E}">
        <p14:creationId xmlns:p14="http://schemas.microsoft.com/office/powerpoint/2010/main" val="206043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88286-74B0-4030-B561-34FC7F1C90ED}" type="datetimeFigureOut">
              <a:rPr lang="en-US" smtClean="0"/>
              <a:t>7/19/2020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4950D-27CF-472B-B6BA-282843E575B7}" type="slidenum">
              <a:rPr lang="en-US" smtClean="0"/>
              <a:t>‹#›</a:t>
            </a:fld>
            <a:endParaRPr lang="en-US" dirty="0"/>
          </a:p>
        </p:txBody>
      </p:sp>
    </p:spTree>
    <p:extLst>
      <p:ext uri="{BB962C8B-B14F-4D97-AF65-F5344CB8AC3E}">
        <p14:creationId xmlns:p14="http://schemas.microsoft.com/office/powerpoint/2010/main" val="374239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graya@brunswickcc.edu"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s://www.brunswickcc.edu/resources/title-i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hool Colors"/>
          <p:cNvSpPr txBox="1"/>
          <p:nvPr/>
        </p:nvSpPr>
        <p:spPr>
          <a:xfrm>
            <a:off x="7405806" y="4583035"/>
            <a:ext cx="4883391" cy="1508105"/>
          </a:xfrm>
          <a:prstGeom prst="rect">
            <a:avLst/>
          </a:prstGeom>
          <a:noFill/>
        </p:spPr>
        <p:txBody>
          <a:bodyPr wrap="square" rtlCol="0">
            <a:spAutoFit/>
          </a:bodyPr>
          <a:lstStyle/>
          <a:p>
            <a:pPr lvl="0" algn="ctr"/>
            <a:r>
              <a:rPr lang="en-US" u="sng" dirty="0"/>
              <a:t>School </a:t>
            </a:r>
            <a:r>
              <a:rPr lang="en-US" u="sng" dirty="0" smtClean="0"/>
              <a:t>colors</a:t>
            </a:r>
          </a:p>
          <a:p>
            <a:pPr lvl="0" algn="ctr"/>
            <a:r>
              <a:rPr lang="en-US" sz="2000" b="1" dirty="0" smtClean="0">
                <a:solidFill>
                  <a:srgbClr val="51C1B1"/>
                </a:solidFill>
              </a:rPr>
              <a:t>Teal</a:t>
            </a:r>
            <a:r>
              <a:rPr lang="en-US" dirty="0"/>
              <a:t>, </a:t>
            </a:r>
            <a:r>
              <a:rPr lang="en-US" sz="2000" b="1" dirty="0">
                <a:solidFill>
                  <a:srgbClr val="00275A"/>
                </a:solidFill>
              </a:rPr>
              <a:t>Navy</a:t>
            </a:r>
            <a:r>
              <a:rPr lang="en-US" dirty="0"/>
              <a:t>, and </a:t>
            </a:r>
            <a:r>
              <a:rPr lang="en-US" sz="2000" b="1" dirty="0">
                <a:solidFill>
                  <a:srgbClr val="1C2EBC"/>
                </a:solidFill>
              </a:rPr>
              <a:t>Cobalt</a:t>
            </a:r>
            <a:endParaRPr lang="en-US" b="1" dirty="0">
              <a:solidFill>
                <a:srgbClr val="1C2EBC"/>
              </a:solidFill>
            </a:endParaRPr>
          </a:p>
          <a:p>
            <a:pPr lvl="0" algn="ctr"/>
            <a:r>
              <a:rPr lang="en-US" u="sng" dirty="0" smtClean="0"/>
              <a:t>Mascot</a:t>
            </a:r>
            <a:endParaRPr lang="en-US" dirty="0" smtClean="0"/>
          </a:p>
          <a:p>
            <a:pPr lvl="0" algn="ctr"/>
            <a:r>
              <a:rPr lang="en-US" dirty="0" smtClean="0"/>
              <a:t>Dunkin’ the Dolphin</a:t>
            </a:r>
            <a:endParaRPr lang="en-US" dirty="0"/>
          </a:p>
          <a:p>
            <a:endParaRPr lang="en-US" dirty="0"/>
          </a:p>
        </p:txBody>
      </p:sp>
      <p:pic>
        <p:nvPicPr>
          <p:cNvPr id="63" name="Picture:  Building A Entrance" descr="Picture of Front Stairs of BCC's Building A" title="Building A"/>
          <p:cNvPicPr>
            <a:picLocks noChangeAspect="1"/>
          </p:cNvPicPr>
          <p:nvPr/>
        </p:nvPicPr>
        <p:blipFill rotWithShape="1">
          <a:blip r:embed="rId3" cstate="print">
            <a:extLst>
              <a:ext uri="{28A0092B-C50C-407E-A947-70E740481C1C}">
                <a14:useLocalDpi xmlns:a14="http://schemas.microsoft.com/office/drawing/2010/main" val="0"/>
              </a:ext>
            </a:extLst>
          </a:blip>
          <a:srcRect l="10880" r="21848"/>
          <a:stretch/>
        </p:blipFill>
        <p:spPr>
          <a:xfrm>
            <a:off x="8196056" y="1642038"/>
            <a:ext cx="3174472" cy="2863459"/>
          </a:xfrm>
          <a:prstGeom prst="rect">
            <a:avLst/>
          </a:prstGeom>
        </p:spPr>
      </p:pic>
      <p:sp>
        <p:nvSpPr>
          <p:cNvPr id="64" name="Slide Text 2"/>
          <p:cNvSpPr txBox="1"/>
          <p:nvPr/>
        </p:nvSpPr>
        <p:spPr>
          <a:xfrm>
            <a:off x="507816" y="4254340"/>
            <a:ext cx="7589536" cy="1600438"/>
          </a:xfrm>
          <a:prstGeom prst="rect">
            <a:avLst/>
          </a:prstGeom>
          <a:noFill/>
        </p:spPr>
        <p:txBody>
          <a:bodyPr wrap="square" rtlCol="0">
            <a:spAutoFit/>
          </a:bodyPr>
          <a:lstStyle/>
          <a:p>
            <a:pPr lvl="0"/>
            <a:endParaRPr lang="en-US" dirty="0" smtClean="0"/>
          </a:p>
          <a:p>
            <a:pPr lvl="0"/>
            <a:endParaRPr lang="en-US" sz="1600" dirty="0"/>
          </a:p>
          <a:p>
            <a:pPr marL="285750" lvl="0" indent="-285750">
              <a:buFont typeface="Arial" panose="020B0604020202020204" pitchFamily="34" charset="0"/>
              <a:buChar char="•"/>
            </a:pPr>
            <a:r>
              <a:rPr lang="en-US" sz="1600" dirty="0"/>
              <a:t>Class sizes average 10-20 </a:t>
            </a:r>
            <a:r>
              <a:rPr lang="en-US" sz="1600" dirty="0" smtClean="0"/>
              <a:t>students with a 12:1 Student-Faculty Ratio</a:t>
            </a:r>
            <a:endParaRPr lang="en-US" sz="1600" dirty="0"/>
          </a:p>
          <a:p>
            <a:pPr marL="285750" lvl="0" indent="-285750">
              <a:buFont typeface="Arial" panose="020B0604020202020204" pitchFamily="34" charset="0"/>
              <a:buChar char="•"/>
            </a:pPr>
            <a:r>
              <a:rPr lang="en-US" sz="1600" dirty="0" smtClean="0"/>
              <a:t>Annually enrolling approximately 1,500 </a:t>
            </a:r>
            <a:r>
              <a:rPr lang="en-US" sz="1600" dirty="0"/>
              <a:t>C</a:t>
            </a:r>
            <a:r>
              <a:rPr lang="en-US" sz="1600" dirty="0" smtClean="0"/>
              <a:t>urriculum and 2,500 Continuing Education students through on-campus and online course offerings</a:t>
            </a:r>
          </a:p>
          <a:p>
            <a:pPr marL="285750" lvl="0" indent="-285750">
              <a:buFont typeface="Arial" panose="020B0604020202020204" pitchFamily="34" charset="0"/>
              <a:buChar char="•"/>
            </a:pPr>
            <a:r>
              <a:rPr lang="en-US" sz="1600" dirty="0" smtClean="0"/>
              <a:t>Awarding students over $4.2 million in Financial </a:t>
            </a:r>
            <a:r>
              <a:rPr lang="en-US" sz="1600" dirty="0"/>
              <a:t>Aid, Grants and </a:t>
            </a:r>
            <a:r>
              <a:rPr lang="en-US" sz="1600" dirty="0" smtClean="0"/>
              <a:t>Scholarships</a:t>
            </a:r>
            <a:endParaRPr lang="en-US" sz="1600" dirty="0"/>
          </a:p>
        </p:txBody>
      </p:sp>
      <p:sp>
        <p:nvSpPr>
          <p:cNvPr id="2" name="Slide Text 1"/>
          <p:cNvSpPr txBox="1"/>
          <p:nvPr/>
        </p:nvSpPr>
        <p:spPr>
          <a:xfrm>
            <a:off x="538663" y="1891377"/>
            <a:ext cx="7140994" cy="3381054"/>
          </a:xfrm>
          <a:prstGeom prst="rect">
            <a:avLst/>
          </a:prstGeom>
          <a:noFill/>
        </p:spPr>
        <p:txBody>
          <a:bodyPr wrap="square" rtlCol="0">
            <a:spAutoFit/>
          </a:bodyPr>
          <a:lstStyle/>
          <a:p>
            <a:pPr lvl="0">
              <a:lnSpc>
                <a:spcPct val="114000"/>
              </a:lnSpc>
            </a:pPr>
            <a:r>
              <a:rPr lang="en-US" sz="1600" dirty="0"/>
              <a:t>Brunswick Community College is a tax-supported, public, nonprofit </a:t>
            </a:r>
            <a:r>
              <a:rPr lang="en-US" sz="1600" dirty="0" smtClean="0"/>
              <a:t>school located in North Carolina. </a:t>
            </a:r>
            <a:r>
              <a:rPr lang="en-US" sz="1600" dirty="0"/>
              <a:t>It was established </a:t>
            </a:r>
            <a:r>
              <a:rPr lang="en-US" sz="1600" dirty="0" smtClean="0"/>
              <a:t>in </a:t>
            </a:r>
            <a:r>
              <a:rPr lang="en-US" sz="1600" dirty="0"/>
              <a:t>July </a:t>
            </a:r>
            <a:r>
              <a:rPr lang="en-US" sz="1600" dirty="0" smtClean="0"/>
              <a:t>1979 as Brunswick </a:t>
            </a:r>
            <a:r>
              <a:rPr lang="en-US" sz="1600" dirty="0"/>
              <a:t>Technical </a:t>
            </a:r>
            <a:r>
              <a:rPr lang="en-US" sz="1600" dirty="0" smtClean="0"/>
              <a:t>Institute and in 1988 became known as Brunswick </a:t>
            </a:r>
            <a:r>
              <a:rPr lang="en-US" sz="1600" dirty="0"/>
              <a:t>Community </a:t>
            </a:r>
            <a:r>
              <a:rPr lang="en-US" sz="1600" dirty="0" smtClean="0"/>
              <a:t>College.  BCC’s  </a:t>
            </a:r>
            <a:r>
              <a:rPr lang="en-US" sz="1600" dirty="0"/>
              <a:t>main campus is </a:t>
            </a:r>
            <a:r>
              <a:rPr lang="en-US" sz="1600" dirty="0" smtClean="0"/>
              <a:t>located in Bolivia, NC but also offers classes at its Leland </a:t>
            </a:r>
            <a:r>
              <a:rPr lang="en-US" sz="1600" dirty="0"/>
              <a:t>and </a:t>
            </a:r>
            <a:r>
              <a:rPr lang="en-US" sz="1600" dirty="0" smtClean="0"/>
              <a:t>Southport satellite campuses. </a:t>
            </a:r>
          </a:p>
          <a:p>
            <a:pPr lvl="0"/>
            <a:endParaRPr lang="en-US" sz="1050" dirty="0" smtClean="0"/>
          </a:p>
          <a:p>
            <a:r>
              <a:rPr lang="en-US" sz="1600" dirty="0"/>
              <a:t>BCC serves 142,820 Brunswick County </a:t>
            </a:r>
            <a:r>
              <a:rPr lang="en-US" sz="1600" dirty="0" smtClean="0"/>
              <a:t>residents, </a:t>
            </a:r>
            <a:r>
              <a:rPr lang="en-US" sz="1600" dirty="0"/>
              <a:t>offering over 29 Associate degrees, 12 diplomas, and 27 certificate </a:t>
            </a:r>
            <a:r>
              <a:rPr lang="en-US" sz="1600" dirty="0" smtClean="0"/>
              <a:t>for-credit programs and numerous continuing </a:t>
            </a:r>
            <a:r>
              <a:rPr lang="en-US" sz="1600" dirty="0"/>
              <a:t>e</a:t>
            </a:r>
            <a:r>
              <a:rPr lang="en-US" sz="1600" dirty="0" smtClean="0"/>
              <a:t>ducation </a:t>
            </a:r>
            <a:r>
              <a:rPr lang="en-US" sz="1600" dirty="0"/>
              <a:t>non-credit opportunities </a:t>
            </a:r>
            <a:r>
              <a:rPr lang="en-US" sz="1600" dirty="0" smtClean="0"/>
              <a:t>for students to enhance their careers, obtain new trade skills, open and operate a small business, as well as many personal enrichment courses. </a:t>
            </a:r>
            <a:endParaRPr lang="en-US" sz="1600" dirty="0"/>
          </a:p>
          <a:p>
            <a:pPr lvl="0"/>
            <a:r>
              <a:rPr lang="en-US" sz="1600" dirty="0" smtClean="0"/>
              <a:t> </a:t>
            </a:r>
          </a:p>
          <a:p>
            <a:pPr lvl="0"/>
            <a:endParaRPr lang="en-US" sz="1600" dirty="0" smtClean="0"/>
          </a:p>
        </p:txBody>
      </p:sp>
      <p:sp>
        <p:nvSpPr>
          <p:cNvPr id="4" name="Slide Title - About the College"/>
          <p:cNvSpPr>
            <a:spLocks noGrp="1"/>
          </p:cNvSpPr>
          <p:nvPr>
            <p:ph type="title"/>
          </p:nvPr>
        </p:nvSpPr>
        <p:spPr>
          <a:xfrm>
            <a:off x="538663" y="1243826"/>
            <a:ext cx="10515600" cy="641348"/>
          </a:xfrm>
        </p:spPr>
        <p:txBody>
          <a:bodyPr>
            <a:normAutofit/>
          </a:bodyPr>
          <a:lstStyle/>
          <a:p>
            <a:r>
              <a:rPr lang="en-US" sz="3600" b="1" dirty="0" smtClean="0">
                <a:solidFill>
                  <a:srgbClr val="00295B"/>
                </a:solidFill>
                <a:latin typeface="+mn-lt"/>
              </a:rPr>
              <a:t>About the College</a:t>
            </a:r>
            <a:endParaRPr lang="en-US" sz="3600" b="1" dirty="0">
              <a:solidFill>
                <a:srgbClr val="00295B"/>
              </a:solidFill>
              <a:latin typeface="+mn-lt"/>
            </a:endParaRPr>
          </a:p>
        </p:txBody>
      </p:sp>
    </p:spTree>
    <p:extLst>
      <p:ext uri="{BB962C8B-B14F-4D97-AF65-F5344CB8AC3E}">
        <p14:creationId xmlns:p14="http://schemas.microsoft.com/office/powerpoint/2010/main" val="349894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llege Mission Text"/>
          <p:cNvSpPr txBox="1"/>
          <p:nvPr/>
        </p:nvSpPr>
        <p:spPr>
          <a:xfrm>
            <a:off x="6418878" y="2915233"/>
            <a:ext cx="4762662" cy="1978944"/>
          </a:xfrm>
          <a:prstGeom prst="rect">
            <a:avLst/>
          </a:prstGeom>
          <a:noFill/>
        </p:spPr>
        <p:txBody>
          <a:bodyPr wrap="square" rtlCol="0" anchor="ctr">
            <a:noAutofit/>
          </a:bodyPr>
          <a:lstStyle/>
          <a:p>
            <a:endParaRPr lang="en-US" sz="2000" dirty="0" smtClean="0">
              <a:solidFill>
                <a:schemeClr val="bg1"/>
              </a:solidFill>
            </a:endParaRPr>
          </a:p>
          <a:p>
            <a:endParaRPr lang="en-US" sz="2000" dirty="0">
              <a:solidFill>
                <a:schemeClr val="bg1"/>
              </a:solidFill>
            </a:endParaRPr>
          </a:p>
          <a:p>
            <a:pPr lvl="1"/>
            <a:endParaRPr lang="en-US" dirty="0" smtClean="0">
              <a:solidFill>
                <a:schemeClr val="bg1"/>
              </a:solidFill>
            </a:endParaRPr>
          </a:p>
          <a:p>
            <a:pPr lvl="2"/>
            <a:endParaRPr lang="en-US" dirty="0">
              <a:solidFill>
                <a:schemeClr val="bg1"/>
              </a:solidFill>
            </a:endParaRPr>
          </a:p>
          <a:p>
            <a:pPr lvl="1"/>
            <a:endParaRPr lang="en-US" dirty="0" smtClean="0">
              <a:solidFill>
                <a:schemeClr val="bg1"/>
              </a:solidFill>
            </a:endParaRPr>
          </a:p>
          <a:p>
            <a:pPr marL="168275" algn="ctr"/>
            <a:r>
              <a:rPr lang="en-US" dirty="0" smtClean="0">
                <a:solidFill>
                  <a:srgbClr val="00275A"/>
                </a:solidFill>
              </a:rPr>
              <a:t>Brunswick </a:t>
            </a:r>
            <a:r>
              <a:rPr lang="en-US" dirty="0">
                <a:solidFill>
                  <a:srgbClr val="00275A"/>
                </a:solidFill>
              </a:rPr>
              <a:t>Community College provides opportunities for individuals to be successful through accessible, high </a:t>
            </a:r>
            <a:r>
              <a:rPr lang="en-US" dirty="0" smtClean="0">
                <a:solidFill>
                  <a:srgbClr val="00275A"/>
                </a:solidFill>
              </a:rPr>
              <a:t>quality</a:t>
            </a:r>
            <a:r>
              <a:rPr lang="en-US" dirty="0">
                <a:solidFill>
                  <a:srgbClr val="00275A"/>
                </a:solidFill>
              </a:rPr>
              <a:t>, student-centered programs and services that meet the educational, cultural and workforce needs of </a:t>
            </a:r>
            <a:r>
              <a:rPr lang="en-US" dirty="0" smtClean="0">
                <a:solidFill>
                  <a:srgbClr val="00275A"/>
                </a:solidFill>
              </a:rPr>
              <a:t>the community. </a:t>
            </a:r>
            <a:endParaRPr lang="en-US" dirty="0">
              <a:solidFill>
                <a:srgbClr val="00275A"/>
              </a:solidFill>
            </a:endParaRPr>
          </a:p>
          <a:p>
            <a:endParaRPr lang="en-US" sz="1600" dirty="0">
              <a:solidFill>
                <a:schemeClr val="bg1"/>
              </a:solidFill>
            </a:endParaRPr>
          </a:p>
          <a:p>
            <a:endParaRPr lang="en-US" sz="1600" dirty="0" smtClean="0">
              <a:solidFill>
                <a:schemeClr val="bg1"/>
              </a:solidFill>
            </a:endParaRPr>
          </a:p>
          <a:p>
            <a:endParaRPr lang="en-US" sz="1600" dirty="0">
              <a:solidFill>
                <a:schemeClr val="bg1"/>
              </a:solidFill>
            </a:endParaRPr>
          </a:p>
          <a:p>
            <a:endParaRPr lang="en-US" sz="1600" dirty="0" smtClean="0">
              <a:solidFill>
                <a:schemeClr val="bg1"/>
              </a:solidFill>
            </a:endParaRPr>
          </a:p>
          <a:p>
            <a:endParaRPr lang="en-US" sz="1600" dirty="0" smtClean="0">
              <a:solidFill>
                <a:schemeClr val="bg1"/>
              </a:solidFill>
            </a:endParaRPr>
          </a:p>
          <a:p>
            <a:r>
              <a:rPr lang="en-US" dirty="0" smtClean="0"/>
              <a:t> </a:t>
            </a:r>
            <a:endParaRPr lang="en-US" dirty="0"/>
          </a:p>
        </p:txBody>
      </p:sp>
      <p:pic>
        <p:nvPicPr>
          <p:cNvPr id="14" name="College Mission Picture" descr="Students walking down sidewalk" title="Students"/>
          <p:cNvPicPr>
            <a:picLocks noChangeAspect="1"/>
          </p:cNvPicPr>
          <p:nvPr/>
        </p:nvPicPr>
        <p:blipFill rotWithShape="1">
          <a:blip r:embed="rId2">
            <a:extLst>
              <a:ext uri="{28A0092B-C50C-407E-A947-70E740481C1C}">
                <a14:useLocalDpi xmlns:a14="http://schemas.microsoft.com/office/drawing/2010/main" val="0"/>
              </a:ext>
            </a:extLst>
          </a:blip>
          <a:srcRect l="13400" r="17280"/>
          <a:stretch/>
        </p:blipFill>
        <p:spPr>
          <a:xfrm>
            <a:off x="824454" y="1954575"/>
            <a:ext cx="5432612" cy="3039648"/>
          </a:xfrm>
          <a:prstGeom prst="rect">
            <a:avLst/>
          </a:prstGeom>
        </p:spPr>
      </p:pic>
      <p:sp>
        <p:nvSpPr>
          <p:cNvPr id="2" name="Title 1"/>
          <p:cNvSpPr>
            <a:spLocks noGrp="1"/>
          </p:cNvSpPr>
          <p:nvPr>
            <p:ph type="title"/>
          </p:nvPr>
        </p:nvSpPr>
        <p:spPr>
          <a:xfrm>
            <a:off x="7177301" y="2110341"/>
            <a:ext cx="4004239" cy="1325563"/>
          </a:xfrm>
        </p:spPr>
        <p:txBody>
          <a:bodyPr/>
          <a:lstStyle/>
          <a:p>
            <a:pPr lvl="1" algn="l" rtl="0">
              <a:lnSpc>
                <a:spcPct val="90000"/>
              </a:lnSpc>
              <a:spcBef>
                <a:spcPct val="0"/>
              </a:spcBef>
            </a:pPr>
            <a:r>
              <a:rPr lang="en-US" sz="3200" b="1" dirty="0" smtClean="0">
                <a:solidFill>
                  <a:srgbClr val="00275A"/>
                </a:solidFill>
              </a:rPr>
              <a:t>College Mission</a:t>
            </a:r>
            <a:r>
              <a:rPr lang="en-US" sz="3600" b="1" dirty="0" smtClean="0">
                <a:solidFill>
                  <a:srgbClr val="00275A"/>
                </a:solidFill>
              </a:rPr>
              <a:t/>
            </a:r>
            <a:br>
              <a:rPr lang="en-US" sz="3600" b="1" dirty="0" smtClean="0">
                <a:solidFill>
                  <a:srgbClr val="00275A"/>
                </a:solidFill>
              </a:rPr>
            </a:br>
            <a:endParaRPr lang="en-US" dirty="0"/>
          </a:p>
        </p:txBody>
      </p:sp>
    </p:spTree>
    <p:extLst>
      <p:ext uri="{BB962C8B-B14F-4D97-AF65-F5344CB8AC3E}">
        <p14:creationId xmlns:p14="http://schemas.microsoft.com/office/powerpoint/2010/main" val="175041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Vision Paragraph I"/>
          <p:cNvSpPr txBox="1"/>
          <p:nvPr/>
        </p:nvSpPr>
        <p:spPr>
          <a:xfrm>
            <a:off x="37837" y="2396680"/>
            <a:ext cx="5533907" cy="2616101"/>
          </a:xfrm>
          <a:prstGeom prst="rect">
            <a:avLst/>
          </a:prstGeom>
          <a:noFill/>
        </p:spPr>
        <p:txBody>
          <a:bodyPr wrap="square" rtlCol="0" anchor="ctr">
            <a:spAutoFit/>
          </a:bodyPr>
          <a:lstStyle/>
          <a:p>
            <a:endParaRPr lang="en-US" sz="2000" dirty="0" smtClean="0">
              <a:solidFill>
                <a:schemeClr val="bg1"/>
              </a:solidFill>
            </a:endParaRPr>
          </a:p>
          <a:p>
            <a:pPr lvl="1" algn="ctr"/>
            <a:r>
              <a:rPr lang="en-US" sz="2400" dirty="0" smtClean="0">
                <a:solidFill>
                  <a:srgbClr val="00275A"/>
                </a:solidFill>
              </a:rPr>
              <a:t>Exceed expectations of our stakeholders by delivering quality education, exceptional workforce training, and broad community enrichment opportunities to the community</a:t>
            </a:r>
            <a:r>
              <a:rPr lang="en-US" dirty="0" smtClean="0">
                <a:solidFill>
                  <a:srgbClr val="00275A"/>
                </a:solidFill>
              </a:rPr>
              <a:t>.</a:t>
            </a:r>
            <a:r>
              <a:rPr lang="en-US" dirty="0" smtClean="0"/>
              <a:t> </a:t>
            </a:r>
            <a:endParaRPr lang="en-US" dirty="0"/>
          </a:p>
        </p:txBody>
      </p:sp>
      <p:pic>
        <p:nvPicPr>
          <p:cNvPr id="6" name="Vision Picture" descr="Students studying at table in Library and student sitting in chair" title="Vision"/>
          <p:cNvPicPr>
            <a:picLocks noChangeAspect="1"/>
          </p:cNvPicPr>
          <p:nvPr/>
        </p:nvPicPr>
        <p:blipFill rotWithShape="1">
          <a:blip r:embed="rId2">
            <a:extLst>
              <a:ext uri="{28A0092B-C50C-407E-A947-70E740481C1C}">
                <a14:useLocalDpi xmlns:a14="http://schemas.microsoft.com/office/drawing/2010/main" val="0"/>
              </a:ext>
            </a:extLst>
          </a:blip>
          <a:srcRect t="2719"/>
          <a:stretch/>
        </p:blipFill>
        <p:spPr>
          <a:xfrm>
            <a:off x="5715433" y="2299743"/>
            <a:ext cx="5875117" cy="2659532"/>
          </a:xfrm>
          <a:prstGeom prst="rect">
            <a:avLst/>
          </a:prstGeom>
        </p:spPr>
      </p:pic>
      <p:sp>
        <p:nvSpPr>
          <p:cNvPr id="3" name="Title 2"/>
          <p:cNvSpPr>
            <a:spLocks noGrp="1"/>
          </p:cNvSpPr>
          <p:nvPr>
            <p:ph type="title"/>
          </p:nvPr>
        </p:nvSpPr>
        <p:spPr>
          <a:xfrm>
            <a:off x="2149940" y="2011284"/>
            <a:ext cx="2333916" cy="576917"/>
          </a:xfrm>
        </p:spPr>
        <p:txBody>
          <a:bodyPr>
            <a:normAutofit fontScale="90000"/>
          </a:bodyPr>
          <a:lstStyle/>
          <a:p>
            <a:r>
              <a:rPr lang="en-US" b="1" dirty="0">
                <a:latin typeface="+mn-lt"/>
              </a:rPr>
              <a:t>Vision</a:t>
            </a:r>
            <a:endParaRPr lang="en-US" dirty="0">
              <a:latin typeface="+mn-lt"/>
            </a:endParaRPr>
          </a:p>
        </p:txBody>
      </p:sp>
    </p:spTree>
    <p:extLst>
      <p:ext uri="{BB962C8B-B14F-4D97-AF65-F5344CB8AC3E}">
        <p14:creationId xmlns:p14="http://schemas.microsoft.com/office/powerpoint/2010/main" val="210224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re Values Image" descr="Image of Core Value Words Excellence, Respect, Integrity, Opportunity, and Community" title="Core Values"/>
          <p:cNvPicPr>
            <a:picLocks noChangeAspect="1"/>
          </p:cNvPicPr>
          <p:nvPr/>
        </p:nvPicPr>
        <p:blipFill rotWithShape="1">
          <a:blip r:embed="rId2">
            <a:extLst>
              <a:ext uri="{28A0092B-C50C-407E-A947-70E740481C1C}">
                <a14:useLocalDpi xmlns:a14="http://schemas.microsoft.com/office/drawing/2010/main" val="0"/>
              </a:ext>
            </a:extLst>
          </a:blip>
          <a:srcRect l="-7317" t="2571" r="33986" b="-2571"/>
          <a:stretch/>
        </p:blipFill>
        <p:spPr>
          <a:xfrm>
            <a:off x="6702682" y="1753106"/>
            <a:ext cx="4582021" cy="4251744"/>
          </a:xfrm>
          <a:prstGeom prst="rect">
            <a:avLst/>
          </a:prstGeom>
        </p:spPr>
      </p:pic>
      <p:sp>
        <p:nvSpPr>
          <p:cNvPr id="68" name="Core Values Text"/>
          <p:cNvSpPr txBox="1"/>
          <p:nvPr/>
        </p:nvSpPr>
        <p:spPr>
          <a:xfrm>
            <a:off x="486112" y="2241485"/>
            <a:ext cx="6027958" cy="3139321"/>
          </a:xfrm>
          <a:prstGeom prst="rect">
            <a:avLst/>
          </a:prstGeom>
          <a:noFill/>
          <a:ln>
            <a:noFill/>
          </a:ln>
        </p:spPr>
        <p:txBody>
          <a:bodyPr wrap="square" rtlCol="0">
            <a:spAutoFit/>
          </a:bodyPr>
          <a:lstStyle/>
          <a:p>
            <a:endParaRPr lang="en-US" dirty="0"/>
          </a:p>
          <a:p>
            <a:pPr marL="285750" indent="-285750">
              <a:buFont typeface="Arial" panose="020B0604020202020204" pitchFamily="34" charset="0"/>
              <a:buChar char="•"/>
            </a:pPr>
            <a:r>
              <a:rPr lang="en-US" sz="1600" b="1" dirty="0"/>
              <a:t>Excellence</a:t>
            </a:r>
            <a:r>
              <a:rPr lang="en-US" sz="1600" dirty="0"/>
              <a:t>: Fostering a culture of continual advancement through superior academics and quality service. </a:t>
            </a:r>
          </a:p>
          <a:p>
            <a:pPr marL="285750" indent="-285750">
              <a:spcBef>
                <a:spcPts val="600"/>
              </a:spcBef>
              <a:buFont typeface="Arial" panose="020B0604020202020204" pitchFamily="34" charset="0"/>
              <a:buChar char="•"/>
            </a:pPr>
            <a:r>
              <a:rPr lang="en-US" sz="1600" b="1" dirty="0" smtClean="0"/>
              <a:t>Respect</a:t>
            </a:r>
            <a:r>
              <a:rPr lang="en-US" sz="1600" dirty="0"/>
              <a:t>: Accepting and appreciating the worth and contributions of ourselves, others, and the College. </a:t>
            </a:r>
            <a:endParaRPr lang="en-US" sz="1600" dirty="0" smtClean="0"/>
          </a:p>
          <a:p>
            <a:pPr marL="285750" indent="-285750">
              <a:spcBef>
                <a:spcPts val="600"/>
              </a:spcBef>
              <a:buFont typeface="Arial" panose="020B0604020202020204" pitchFamily="34" charset="0"/>
              <a:buChar char="•"/>
            </a:pPr>
            <a:r>
              <a:rPr lang="en-US" sz="1600" b="1" dirty="0"/>
              <a:t>Integrity</a:t>
            </a:r>
            <a:r>
              <a:rPr lang="en-US" sz="1600" dirty="0"/>
              <a:t>: Vigilantly upholding the highest standards of fair, ethical, and honest behavior. </a:t>
            </a:r>
          </a:p>
          <a:p>
            <a:pPr marL="285750" indent="-285750">
              <a:spcBef>
                <a:spcPts val="600"/>
              </a:spcBef>
              <a:buFont typeface="Arial" panose="020B0604020202020204" pitchFamily="34" charset="0"/>
              <a:buChar char="•"/>
            </a:pPr>
            <a:r>
              <a:rPr lang="en-US" sz="1600" b="1" dirty="0" smtClean="0"/>
              <a:t>Opportunity</a:t>
            </a:r>
            <a:r>
              <a:rPr lang="en-US" sz="1600" dirty="0"/>
              <a:t>: Helping our students, employees and community reach their potential by supporting success through education. </a:t>
            </a:r>
          </a:p>
          <a:p>
            <a:pPr marL="285750" indent="-285750">
              <a:spcBef>
                <a:spcPts val="600"/>
              </a:spcBef>
              <a:buFont typeface="Arial" panose="020B0604020202020204" pitchFamily="34" charset="0"/>
              <a:buChar char="•"/>
            </a:pPr>
            <a:r>
              <a:rPr lang="en-US" sz="1600" b="1" dirty="0" smtClean="0"/>
              <a:t>Community</a:t>
            </a:r>
            <a:r>
              <a:rPr lang="en-US" sz="1600" dirty="0"/>
              <a:t>: Cultivating and nurturing a welcoming environment of trust and belonging through collaboration and partnerships. </a:t>
            </a:r>
          </a:p>
        </p:txBody>
      </p:sp>
      <p:sp>
        <p:nvSpPr>
          <p:cNvPr id="2" name="Title 1"/>
          <p:cNvSpPr>
            <a:spLocks noGrp="1"/>
          </p:cNvSpPr>
          <p:nvPr>
            <p:ph type="title"/>
          </p:nvPr>
        </p:nvSpPr>
        <p:spPr>
          <a:xfrm>
            <a:off x="1611854" y="1904783"/>
            <a:ext cx="3949849" cy="406649"/>
          </a:xfrm>
        </p:spPr>
        <p:txBody>
          <a:bodyPr>
            <a:noAutofit/>
          </a:bodyPr>
          <a:lstStyle/>
          <a:p>
            <a:r>
              <a:rPr lang="en-US" sz="3600" b="1" dirty="0" smtClean="0">
                <a:latin typeface="+mn-lt"/>
              </a:rPr>
              <a:t>BCC’s Core Values</a:t>
            </a:r>
            <a:endParaRPr lang="en-US" sz="3600" b="1" dirty="0">
              <a:latin typeface="+mn-lt"/>
            </a:endParaRPr>
          </a:p>
        </p:txBody>
      </p:sp>
    </p:spTree>
    <p:extLst>
      <p:ext uri="{BB962C8B-B14F-4D97-AF65-F5344CB8AC3E}">
        <p14:creationId xmlns:p14="http://schemas.microsoft.com/office/powerpoint/2010/main" val="251352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IX Paragraph 2"/>
          <p:cNvSpPr txBox="1"/>
          <p:nvPr/>
        </p:nvSpPr>
        <p:spPr>
          <a:xfrm>
            <a:off x="419504" y="3779973"/>
            <a:ext cx="5974499" cy="2277547"/>
          </a:xfrm>
          <a:prstGeom prst="rect">
            <a:avLst/>
          </a:prstGeom>
          <a:noFill/>
          <a:ln>
            <a:noFill/>
          </a:ln>
        </p:spPr>
        <p:txBody>
          <a:bodyPr wrap="square" rtlCol="0">
            <a:spAutoFit/>
          </a:bodyPr>
          <a:lstStyle/>
          <a:p>
            <a:pPr>
              <a:spcBef>
                <a:spcPts val="1200"/>
              </a:spcBef>
            </a:pPr>
            <a:r>
              <a:rPr lang="en-US" sz="1400" b="1" dirty="0"/>
              <a:t>What are your rights?</a:t>
            </a:r>
          </a:p>
          <a:p>
            <a:pPr marL="174625" indent="-174625">
              <a:spcBef>
                <a:spcPts val="1200"/>
              </a:spcBef>
              <a:buFont typeface="Arial" panose="020B0604020202020204" pitchFamily="34" charset="0"/>
              <a:buChar char="•"/>
            </a:pPr>
            <a:r>
              <a:rPr lang="en-US" sz="1400" b="1" dirty="0" smtClean="0"/>
              <a:t>A </a:t>
            </a:r>
            <a:r>
              <a:rPr lang="en-US" sz="1400" b="1" dirty="0"/>
              <a:t>safe environment</a:t>
            </a:r>
            <a:r>
              <a:rPr lang="en-US" sz="1400" dirty="0"/>
              <a:t>: BCC will take the necessary measure to protect the safety of the campus community</a:t>
            </a:r>
            <a:r>
              <a:rPr lang="en-US" sz="1400" dirty="0" smtClean="0"/>
              <a:t>.</a:t>
            </a:r>
          </a:p>
          <a:p>
            <a:pPr marL="174625" indent="-174625">
              <a:spcBef>
                <a:spcPts val="600"/>
              </a:spcBef>
              <a:buFont typeface="Arial" panose="020B0604020202020204" pitchFamily="34" charset="0"/>
              <a:buChar char="•"/>
            </a:pPr>
            <a:r>
              <a:rPr lang="en-US" sz="1400" b="1" dirty="0" smtClean="0"/>
              <a:t>Respect</a:t>
            </a:r>
            <a:r>
              <a:rPr lang="en-US" sz="1400" dirty="0"/>
              <a:t>: All parties involved in any </a:t>
            </a:r>
            <a:r>
              <a:rPr lang="en-US" sz="1400" dirty="0" smtClean="0"/>
              <a:t>incident </a:t>
            </a:r>
            <a:r>
              <a:rPr lang="en-US" sz="1400" dirty="0"/>
              <a:t>will be treated with dignity and respect. </a:t>
            </a:r>
          </a:p>
          <a:p>
            <a:pPr marL="174625" lvl="0" indent="-174625">
              <a:spcBef>
                <a:spcPts val="600"/>
              </a:spcBef>
              <a:buFont typeface="Arial" panose="020B0604020202020204" pitchFamily="34" charset="0"/>
              <a:buChar char="•"/>
            </a:pPr>
            <a:r>
              <a:rPr lang="en-US" sz="1400" b="1" dirty="0" smtClean="0"/>
              <a:t>An adequate, reliable and impartial investigation.  </a:t>
            </a:r>
          </a:p>
          <a:p>
            <a:pPr marL="174625" lvl="0" indent="-174625">
              <a:spcBef>
                <a:spcPts val="600"/>
              </a:spcBef>
              <a:buFont typeface="Arial" panose="020B0604020202020204" pitchFamily="34" charset="0"/>
              <a:buChar char="•"/>
            </a:pPr>
            <a:r>
              <a:rPr lang="en-US" sz="1400" b="1" dirty="0" smtClean="0"/>
              <a:t>Advocacy, counseling and confidential support services.</a:t>
            </a:r>
          </a:p>
          <a:p>
            <a:pPr marL="174625" indent="-174625">
              <a:spcBef>
                <a:spcPts val="600"/>
              </a:spcBef>
              <a:buFont typeface="Arial" panose="020B0604020202020204" pitchFamily="34" charset="0"/>
              <a:buChar char="•"/>
            </a:pPr>
            <a:r>
              <a:rPr lang="en-US" sz="1400" b="1" dirty="0" smtClean="0"/>
              <a:t>Remedies:  </a:t>
            </a:r>
            <a:r>
              <a:rPr lang="en-US" sz="1400" dirty="0" smtClean="0"/>
              <a:t>As necessary.  </a:t>
            </a:r>
            <a:endParaRPr lang="en-US" sz="1400" dirty="0"/>
          </a:p>
        </p:txBody>
      </p:sp>
      <p:sp>
        <p:nvSpPr>
          <p:cNvPr id="63" name="Title IX Paragraph 1"/>
          <p:cNvSpPr txBox="1"/>
          <p:nvPr/>
        </p:nvSpPr>
        <p:spPr>
          <a:xfrm>
            <a:off x="419504" y="2120366"/>
            <a:ext cx="6274875" cy="1600438"/>
          </a:xfrm>
          <a:prstGeom prst="rect">
            <a:avLst/>
          </a:prstGeom>
          <a:noFill/>
          <a:ln>
            <a:noFill/>
          </a:ln>
        </p:spPr>
        <p:txBody>
          <a:bodyPr wrap="square" rtlCol="0">
            <a:spAutoFit/>
          </a:bodyPr>
          <a:lstStyle/>
          <a:p>
            <a:r>
              <a:rPr lang="en-US" sz="1400" dirty="0" smtClean="0"/>
              <a:t>BCC is </a:t>
            </a:r>
            <a:r>
              <a:rPr lang="en-US" sz="1400" dirty="0"/>
              <a:t>committed to ensuring equal access to its educational programs </a:t>
            </a:r>
            <a:r>
              <a:rPr lang="en-US" sz="1400" dirty="0" smtClean="0"/>
              <a:t>without </a:t>
            </a:r>
            <a:r>
              <a:rPr lang="en-US" sz="1400" dirty="0"/>
              <a:t>regard to sex, gender, race, color, national origin, religion, age, disability, pregnancy, gender identity, sexual orientation, predisposing genetic characteristics, marital status, veteran status, military status, domestic violence victim status, or ex-offender status. </a:t>
            </a:r>
            <a:r>
              <a:rPr lang="en-US" sz="1400" dirty="0" smtClean="0"/>
              <a:t>BCC is also </a:t>
            </a:r>
            <a:r>
              <a:rPr lang="en-US" sz="1400" dirty="0"/>
              <a:t>committed to providing an environment not impaired by sex and gender-based misconduct, including sex discrimination and sexual harassment</a:t>
            </a:r>
            <a:r>
              <a:rPr lang="en-US" sz="1400" dirty="0" smtClean="0"/>
              <a:t>.</a:t>
            </a:r>
          </a:p>
        </p:txBody>
      </p:sp>
      <p:grpSp>
        <p:nvGrpSpPr>
          <p:cNvPr id="4" name="Title IX Graphic" descr="Title IX Coordinator Phone Number and Email Address" title="Title IX Coordinator "/>
          <p:cNvGrpSpPr/>
          <p:nvPr/>
        </p:nvGrpSpPr>
        <p:grpSpPr>
          <a:xfrm>
            <a:off x="7187900" y="1742244"/>
            <a:ext cx="4405301" cy="3534901"/>
            <a:chOff x="7288857" y="1813627"/>
            <a:chExt cx="4405301" cy="3534901"/>
          </a:xfrm>
        </p:grpSpPr>
        <p:pic>
          <p:nvPicPr>
            <p:cNvPr id="1028" name="Titile IX Picture" descr="What Is Title IX? – Student Servies" title="Title IX"/>
            <p:cNvPicPr>
              <a:picLocks noChangeAspect="1" noChangeArrowheads="1"/>
            </p:cNvPicPr>
            <p:nvPr/>
          </p:nvPicPr>
          <p:blipFill rotWithShape="1">
            <a:blip r:embed="rId2">
              <a:extLst>
                <a:ext uri="{28A0092B-C50C-407E-A947-70E740481C1C}">
                  <a14:useLocalDpi xmlns:a14="http://schemas.microsoft.com/office/drawing/2010/main" val="0"/>
                </a:ext>
              </a:extLst>
            </a:blip>
            <a:srcRect l="9351" r="8186"/>
            <a:stretch/>
          </p:blipFill>
          <p:spPr bwMode="auto">
            <a:xfrm>
              <a:off x="7288857" y="1813627"/>
              <a:ext cx="4405301" cy="1602641"/>
            </a:xfrm>
            <a:prstGeom prst="rect">
              <a:avLst/>
            </a:prstGeom>
            <a:noFill/>
            <a:ln>
              <a:solidFill>
                <a:srgbClr val="002A5B"/>
              </a:solidFill>
            </a:ln>
            <a:extLst>
              <a:ext uri="{909E8E84-426E-40DD-AFC4-6F175D3DCCD1}">
                <a14:hiddenFill xmlns:a14="http://schemas.microsoft.com/office/drawing/2010/main">
                  <a:solidFill>
                    <a:srgbClr val="FFFFFF"/>
                  </a:solidFill>
                </a14:hiddenFill>
              </a:ext>
            </a:extLst>
          </p:spPr>
        </p:pic>
        <p:sp>
          <p:nvSpPr>
            <p:cNvPr id="3" name="Title IX Coordinator" descr="Title IX Coordinator Name, Phone Number, Email Adress and office location" title="Title IX Coordinator"/>
            <p:cNvSpPr txBox="1"/>
            <p:nvPr/>
          </p:nvSpPr>
          <p:spPr>
            <a:xfrm>
              <a:off x="7288857" y="3424924"/>
              <a:ext cx="4405301" cy="1923604"/>
            </a:xfrm>
            <a:prstGeom prst="rect">
              <a:avLst/>
            </a:prstGeom>
            <a:noFill/>
            <a:ln>
              <a:solidFill>
                <a:srgbClr val="002A5B"/>
              </a:solidFill>
            </a:ln>
          </p:spPr>
          <p:txBody>
            <a:bodyPr wrap="square" rtlCol="0">
              <a:spAutoFit/>
            </a:bodyPr>
            <a:lstStyle/>
            <a:p>
              <a:pPr algn="ctr">
                <a:spcBef>
                  <a:spcPts val="600"/>
                </a:spcBef>
              </a:pPr>
              <a:endParaRPr lang="en-US" sz="500" dirty="0" smtClean="0"/>
            </a:p>
            <a:p>
              <a:pPr algn="ctr">
                <a:spcBef>
                  <a:spcPts val="600"/>
                </a:spcBef>
              </a:pPr>
              <a:r>
                <a:rPr lang="en-US" dirty="0" smtClean="0"/>
                <a:t>Title IX Coordinator:</a:t>
              </a:r>
            </a:p>
            <a:p>
              <a:pPr algn="ctr"/>
              <a:r>
                <a:rPr lang="en-US" dirty="0" smtClean="0"/>
                <a:t> Adrienne Gray, Nursing</a:t>
              </a:r>
            </a:p>
            <a:p>
              <a:pPr algn="ctr"/>
              <a:r>
                <a:rPr lang="en-US" dirty="0" smtClean="0"/>
                <a:t>910.755.6634</a:t>
              </a:r>
            </a:p>
            <a:p>
              <a:pPr algn="ctr"/>
              <a:r>
                <a:rPr lang="en-US" dirty="0" smtClean="0">
                  <a:hlinkClick r:id="rId3"/>
                </a:rPr>
                <a:t>graya@brunswickcc.edu</a:t>
              </a:r>
              <a:endParaRPr lang="en-US" dirty="0" smtClean="0"/>
            </a:p>
            <a:p>
              <a:pPr algn="ctr"/>
              <a:r>
                <a:rPr lang="en-US" dirty="0" smtClean="0"/>
                <a:t>Health Sciences Building</a:t>
              </a:r>
            </a:p>
            <a:p>
              <a:pPr algn="ctr"/>
              <a:r>
                <a:rPr lang="en-US" dirty="0" smtClean="0"/>
                <a:t>Monday – Thursday, 8-4, Friday, 8-12</a:t>
              </a:r>
              <a:endParaRPr lang="en-US" dirty="0"/>
            </a:p>
          </p:txBody>
        </p:sp>
      </p:grpSp>
      <p:sp>
        <p:nvSpPr>
          <p:cNvPr id="6" name="Title IX - Civile Rights Law"/>
          <p:cNvSpPr>
            <a:spLocks noGrp="1"/>
          </p:cNvSpPr>
          <p:nvPr>
            <p:ph type="title"/>
          </p:nvPr>
        </p:nvSpPr>
        <p:spPr>
          <a:xfrm>
            <a:off x="808660" y="1109624"/>
            <a:ext cx="10515600" cy="1325563"/>
          </a:xfrm>
        </p:spPr>
        <p:txBody>
          <a:bodyPr>
            <a:normAutofit/>
          </a:bodyPr>
          <a:lstStyle/>
          <a:p>
            <a:r>
              <a:rPr lang="en-US" sz="3200" b="1" dirty="0">
                <a:solidFill>
                  <a:srgbClr val="002A5B"/>
                </a:solidFill>
                <a:latin typeface="+mn-lt"/>
              </a:rPr>
              <a:t>Title IX </a:t>
            </a:r>
            <a:r>
              <a:rPr lang="en-US" sz="3200" b="1" dirty="0" smtClean="0">
                <a:solidFill>
                  <a:srgbClr val="002A5B"/>
                </a:solidFill>
                <a:latin typeface="+mn-lt"/>
              </a:rPr>
              <a:t>– Civil </a:t>
            </a:r>
            <a:r>
              <a:rPr lang="en-US" sz="3200" b="1" dirty="0">
                <a:solidFill>
                  <a:srgbClr val="002A5B"/>
                </a:solidFill>
                <a:latin typeface="+mn-lt"/>
              </a:rPr>
              <a:t>Rights Law</a:t>
            </a:r>
          </a:p>
        </p:txBody>
      </p:sp>
      <p:sp>
        <p:nvSpPr>
          <p:cNvPr id="2" name="Rectangle 1"/>
          <p:cNvSpPr/>
          <p:nvPr/>
        </p:nvSpPr>
        <p:spPr>
          <a:xfrm>
            <a:off x="6523660" y="5457355"/>
            <a:ext cx="5932170" cy="923330"/>
          </a:xfrm>
          <a:prstGeom prst="rect">
            <a:avLst/>
          </a:prstGeom>
        </p:spPr>
        <p:txBody>
          <a:bodyPr wrap="square">
            <a:spAutoFit/>
          </a:bodyPr>
          <a:lstStyle/>
          <a:p>
            <a:pPr algn="ctr"/>
            <a:r>
              <a:rPr lang="en-US" i="1" dirty="0" smtClean="0">
                <a:solidFill>
                  <a:srgbClr val="000000"/>
                </a:solidFill>
                <a:latin typeface="Calibri" panose="020F0502020204030204" pitchFamily="34" charset="0"/>
              </a:rPr>
              <a:t> </a:t>
            </a:r>
            <a:r>
              <a:rPr lang="en-US" u="sng" dirty="0" smtClean="0">
                <a:solidFill>
                  <a:srgbClr val="4472C4"/>
                </a:solidFill>
                <a:latin typeface="Calibri" panose="020F0502020204030204" pitchFamily="34" charset="0"/>
                <a:hlinkClick r:id="rId4"/>
              </a:rPr>
              <a:t>Additional Title IX Information on BCC’s Website</a:t>
            </a:r>
            <a:endParaRPr lang="en-US" dirty="0"/>
          </a:p>
          <a:p>
            <a:r>
              <a:rPr lang="en-US" dirty="0"/>
              <a:t/>
            </a:r>
            <a:br>
              <a:rPr lang="en-US" dirty="0"/>
            </a:br>
            <a:endParaRPr lang="en-US" dirty="0"/>
          </a:p>
        </p:txBody>
      </p:sp>
    </p:spTree>
    <p:extLst>
      <p:ext uri="{BB962C8B-B14F-4D97-AF65-F5344CB8AC3E}">
        <p14:creationId xmlns:p14="http://schemas.microsoft.com/office/powerpoint/2010/main" val="295880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472C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8343</TotalTime>
  <Words>476</Words>
  <Application>Microsoft Office PowerPoint</Application>
  <PresentationFormat>Widescreen</PresentationFormat>
  <Paragraphs>55</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Microsoft JhengHei</vt:lpstr>
      <vt:lpstr>Arial</vt:lpstr>
      <vt:lpstr>Calibri</vt:lpstr>
      <vt:lpstr>Calibri Light</vt:lpstr>
      <vt:lpstr>Office Theme</vt:lpstr>
      <vt:lpstr>About the College</vt:lpstr>
      <vt:lpstr>College Mission </vt:lpstr>
      <vt:lpstr>Vision</vt:lpstr>
      <vt:lpstr>BCC’s Core Values</vt:lpstr>
      <vt:lpstr>Title IX – Civil Rights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443</cp:revision>
  <cp:lastPrinted>2020-07-03T21:23:04Z</cp:lastPrinted>
  <dcterms:created xsi:type="dcterms:W3CDTF">2020-06-12T14:15:40Z</dcterms:created>
  <dcterms:modified xsi:type="dcterms:W3CDTF">2020-07-19T13:47:56Z</dcterms:modified>
</cp:coreProperties>
</file>