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1" r:id="rId2"/>
    <p:sldId id="275" r:id="rId3"/>
    <p:sldId id="277" r:id="rId4"/>
    <p:sldId id="279" r:id="rId5"/>
    <p:sldId id="280" r:id="rId6"/>
    <p:sldId id="281" r:id="rId7"/>
    <p:sldId id="282" r:id="rId8"/>
    <p:sldId id="283" r:id="rId9"/>
    <p:sldId id="28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ying for College" id="{C49D0C15-45F4-46DB-A0FA-07BAD6DBFA83}">
          <p14:sldIdLst>
            <p14:sldId id="351"/>
            <p14:sldId id="275"/>
            <p14:sldId id="277"/>
            <p14:sldId id="279"/>
            <p14:sldId id="280"/>
            <p14:sldId id="281"/>
            <p14:sldId id="282"/>
            <p14:sldId id="283"/>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E"/>
    <a:srgbClr val="0678AE"/>
    <a:srgbClr val="002B5C"/>
    <a:srgbClr val="002A5C"/>
    <a:srgbClr val="0563C1"/>
    <a:srgbClr val="2A7ACA"/>
    <a:srgbClr val="4108E3"/>
    <a:srgbClr val="9CA9B2"/>
    <a:srgbClr val="002659"/>
    <a:srgbClr val="5E0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4767" autoAdjust="0"/>
  </p:normalViewPr>
  <p:slideViewPr>
    <p:cSldViewPr snapToGrid="0">
      <p:cViewPr varScale="1">
        <p:scale>
          <a:sx n="98" d="100"/>
          <a:sy n="98" d="100"/>
        </p:scale>
        <p:origin x="95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94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A310BE-2AC6-408E-9F17-BF195AA8A2B2}" type="datetimeFigureOut">
              <a:rPr lang="en-US" smtClean="0"/>
              <a:t>7/6/2021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254D3E-14AC-4B0F-8779-2CBF7E7CD314}" type="slidenum">
              <a:rPr lang="en-US" smtClean="0"/>
              <a:t>‹#›</a:t>
            </a:fld>
            <a:endParaRPr lang="en-US" dirty="0"/>
          </a:p>
        </p:txBody>
      </p:sp>
    </p:spTree>
    <p:extLst>
      <p:ext uri="{BB962C8B-B14F-4D97-AF65-F5344CB8AC3E}">
        <p14:creationId xmlns:p14="http://schemas.microsoft.com/office/powerpoint/2010/main" val="90593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61299E10-7728-47AD-9058-30C9F9886578@ad.brunswickcc.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165579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40880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18477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5447" y="849219"/>
            <a:ext cx="105156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2282825"/>
            <a:ext cx="10515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Presentation Title Banner" descr="Brunswick Community College Letter Head and Title of Presentation, &quot;New Student Orientation&quot;" title="Presentation BCC Letterhead Title"/>
          <p:cNvGrpSpPr/>
          <p:nvPr userDrawn="1"/>
        </p:nvGrpSpPr>
        <p:grpSpPr>
          <a:xfrm>
            <a:off x="393883" y="295903"/>
            <a:ext cx="9234105" cy="655965"/>
            <a:chOff x="393883" y="295903"/>
            <a:chExt cx="9234105" cy="655965"/>
          </a:xfrm>
        </p:grpSpPr>
        <p:cxnSp>
          <p:nvCxnSpPr>
            <p:cNvPr id="8" name="Banner Horizontal Line"/>
            <p:cNvCxnSpPr/>
            <p:nvPr/>
          </p:nvCxnSpPr>
          <p:spPr>
            <a:xfrm>
              <a:off x="3517064" y="295903"/>
              <a:ext cx="12357" cy="655965"/>
            </a:xfrm>
            <a:prstGeom prst="line">
              <a:avLst/>
            </a:prstGeom>
            <a:ln>
              <a:solidFill>
                <a:srgbClr val="002A5C"/>
              </a:solidFill>
            </a:ln>
          </p:spPr>
          <p:style>
            <a:lnRef idx="1">
              <a:schemeClr val="accent1"/>
            </a:lnRef>
            <a:fillRef idx="0">
              <a:schemeClr val="accent1"/>
            </a:fillRef>
            <a:effectRef idx="0">
              <a:schemeClr val="accent1"/>
            </a:effectRef>
            <a:fontRef idx="minor">
              <a:schemeClr val="tx1"/>
            </a:fontRef>
          </p:style>
        </p:cxnSp>
        <p:pic>
          <p:nvPicPr>
            <p:cNvPr id="9" name="BCC Logo" descr="Brunswick Community College Letter Head and Title of Presentation, &quot;New Student Orientation&quot;" title="BC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3883" y="295903"/>
              <a:ext cx="2787192" cy="655965"/>
            </a:xfrm>
            <a:prstGeom prst="rect">
              <a:avLst/>
            </a:prstGeom>
            <a:noFill/>
            <a:ln>
              <a:noFill/>
            </a:ln>
          </p:spPr>
        </p:pic>
        <p:sp>
          <p:nvSpPr>
            <p:cNvPr id="10" name="New Student Orientation"/>
            <p:cNvSpPr txBox="1"/>
            <p:nvPr/>
          </p:nvSpPr>
          <p:spPr>
            <a:xfrm>
              <a:off x="3630600" y="437422"/>
              <a:ext cx="5997388" cy="461665"/>
            </a:xfrm>
            <a:prstGeom prst="rect">
              <a:avLst/>
            </a:prstGeom>
            <a:noFill/>
          </p:spPr>
          <p:txBody>
            <a:bodyPr wrap="square" rtlCol="0">
              <a:spAutoFit/>
            </a:bodyPr>
            <a:lstStyle/>
            <a:p>
              <a:r>
                <a:rPr lang="en-US" sz="2400" b="1" dirty="0" smtClean="0">
                  <a:solidFill>
                    <a:srgbClr val="163564"/>
                  </a:solidFill>
                  <a:latin typeface="Microsoft JhengHei" panose="020B0604030504040204" pitchFamily="34" charset="-120"/>
                  <a:ea typeface="Microsoft JhengHei" panose="020B0604030504040204" pitchFamily="34" charset="-120"/>
                </a:rPr>
                <a:t>NEW STUDENT ORIENTATION</a:t>
              </a:r>
              <a:endParaRPr lang="en-US" sz="2400" b="1" dirty="0">
                <a:solidFill>
                  <a:srgbClr val="163564"/>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79145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43127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01906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30354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37123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dirty="0" smtClean="0"/>
              <a:t>Non-Discrimination statement</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9582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77129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588286-74B0-4030-B561-34FC7F1C90ED}" type="datetimeFigureOut">
              <a:rPr lang="en-US" smtClean="0"/>
              <a:t>7/6/2021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06043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id:61299E10-7728-47AD-9058-30C9F9886578@ad.brunswickcc.ed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436" y="122573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4436" y="285656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Presentation Title Banner" descr="Brunswick Community College Letter Head and Title of Presentation, &quot;New Student Orientation&quot;" title="Presentation BCC Letterhead Title"/>
          <p:cNvGrpSpPr/>
          <p:nvPr userDrawn="1"/>
        </p:nvGrpSpPr>
        <p:grpSpPr>
          <a:xfrm>
            <a:off x="393883" y="295903"/>
            <a:ext cx="9234105" cy="655965"/>
            <a:chOff x="393883" y="295903"/>
            <a:chExt cx="9234105" cy="655965"/>
          </a:xfrm>
        </p:grpSpPr>
        <p:cxnSp>
          <p:nvCxnSpPr>
            <p:cNvPr id="8" name="Banner Horizontal Line"/>
            <p:cNvCxnSpPr/>
            <p:nvPr/>
          </p:nvCxnSpPr>
          <p:spPr>
            <a:xfrm>
              <a:off x="3517064" y="295903"/>
              <a:ext cx="12357" cy="655965"/>
            </a:xfrm>
            <a:prstGeom prst="line">
              <a:avLst/>
            </a:prstGeom>
            <a:ln>
              <a:solidFill>
                <a:srgbClr val="002A5C"/>
              </a:solidFill>
            </a:ln>
          </p:spPr>
          <p:style>
            <a:lnRef idx="1">
              <a:schemeClr val="accent1"/>
            </a:lnRef>
            <a:fillRef idx="0">
              <a:schemeClr val="accent1"/>
            </a:fillRef>
            <a:effectRef idx="0">
              <a:schemeClr val="accent1"/>
            </a:effectRef>
            <a:fontRef idx="minor">
              <a:schemeClr val="tx1"/>
            </a:fontRef>
          </p:style>
        </p:cxnSp>
        <p:pic>
          <p:nvPicPr>
            <p:cNvPr id="9" name="BCC Logo" descr="Brunswick Community College Letter Head and Title of Presentation, &quot;New Student Orientation&quot;" title="BCC Logo"/>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393883" y="295903"/>
              <a:ext cx="2787192" cy="655965"/>
            </a:xfrm>
            <a:prstGeom prst="rect">
              <a:avLst/>
            </a:prstGeom>
            <a:noFill/>
            <a:ln>
              <a:noFill/>
            </a:ln>
          </p:spPr>
        </p:pic>
        <p:sp>
          <p:nvSpPr>
            <p:cNvPr id="10" name="New Student Orientation"/>
            <p:cNvSpPr txBox="1"/>
            <p:nvPr/>
          </p:nvSpPr>
          <p:spPr>
            <a:xfrm>
              <a:off x="3630600" y="437422"/>
              <a:ext cx="5997388" cy="461665"/>
            </a:xfrm>
            <a:prstGeom prst="rect">
              <a:avLst/>
            </a:prstGeom>
            <a:noFill/>
          </p:spPr>
          <p:txBody>
            <a:bodyPr wrap="square" rtlCol="0">
              <a:spAutoFit/>
            </a:bodyPr>
            <a:lstStyle/>
            <a:p>
              <a:r>
                <a:rPr lang="en-US" sz="2400" b="1" dirty="0" smtClean="0">
                  <a:solidFill>
                    <a:srgbClr val="163564"/>
                  </a:solidFill>
                  <a:latin typeface="Microsoft JhengHei" panose="020B0604030504040204" pitchFamily="34" charset="-120"/>
                  <a:ea typeface="Microsoft JhengHei" panose="020B0604030504040204" pitchFamily="34" charset="-120"/>
                </a:rPr>
                <a:t>NEW STUDENT ORIENTATION</a:t>
              </a:r>
              <a:endParaRPr lang="en-US" sz="2400" b="1" dirty="0">
                <a:solidFill>
                  <a:srgbClr val="163564"/>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374239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ccfinancialaid@brunswickc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udentaid.ed.gov/sa/fafsa/filling-out/fsaid"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studentaid.ed.gov/sa/faf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udentaid.ed.gov/sa/fafsa/next-steps/student-aid-report#how-and-when &lt;https://studentaid.ed.gov/sa/fafsa/next-steps/student-aid-report&g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runswickcc.edu/apply/financial-a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runswickcc.edu/mybc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unswickcc.edu/apply/financial-aid/brunswick-guarantee/" TargetMode="External"/><Relationship Id="rId2" Type="http://schemas.openxmlformats.org/officeDocument/2006/relationships/hyperlink" Target="https://www.brunswickcc.edu/about/foundation/scholarship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Graduation Hat" descr="Image of Gradution Cap and Diploma sitting on top of money" title="Graduation Cap"/>
          <p:cNvPicPr>
            <a:picLocks noChangeAspect="1"/>
          </p:cNvPicPr>
          <p:nvPr/>
        </p:nvPicPr>
        <p:blipFill rotWithShape="1">
          <a:blip r:embed="rId2">
            <a:extLst>
              <a:ext uri="{28A0092B-C50C-407E-A947-70E740481C1C}">
                <a14:useLocalDpi xmlns:a14="http://schemas.microsoft.com/office/drawing/2010/main" val="0"/>
              </a:ext>
            </a:extLst>
          </a:blip>
          <a:srcRect t="650"/>
          <a:stretch/>
        </p:blipFill>
        <p:spPr>
          <a:xfrm>
            <a:off x="6434008" y="2368296"/>
            <a:ext cx="3639951" cy="2264224"/>
          </a:xfrm>
          <a:prstGeom prst="rect">
            <a:avLst/>
          </a:prstGeom>
        </p:spPr>
      </p:pic>
      <p:sp>
        <p:nvSpPr>
          <p:cNvPr id="13" name="Know the Facts"/>
          <p:cNvSpPr>
            <a:spLocks noGrp="1"/>
          </p:cNvSpPr>
          <p:nvPr>
            <p:ph idx="1"/>
          </p:nvPr>
        </p:nvSpPr>
        <p:spPr>
          <a:xfrm>
            <a:off x="981876" y="3500408"/>
            <a:ext cx="4698831" cy="874102"/>
          </a:xfrm>
        </p:spPr>
        <p:txBody>
          <a:bodyPr/>
          <a:lstStyle/>
          <a:p>
            <a:pPr marL="0" indent="0" algn="ctr">
              <a:spcBef>
                <a:spcPts val="1200"/>
              </a:spcBef>
              <a:buNone/>
            </a:pPr>
            <a:r>
              <a:rPr lang="en-US" sz="3600" b="1" u="sng" dirty="0" smtClean="0"/>
              <a:t>Know </a:t>
            </a:r>
            <a:r>
              <a:rPr lang="en-US" sz="3600" b="1" u="sng" dirty="0"/>
              <a:t>the Facts</a:t>
            </a:r>
          </a:p>
          <a:p>
            <a:pPr marL="0" indent="0">
              <a:buNone/>
            </a:pPr>
            <a:endParaRPr lang="en-US" dirty="0"/>
          </a:p>
        </p:txBody>
      </p:sp>
      <p:sp>
        <p:nvSpPr>
          <p:cNvPr id="12" name="Slide Titel Paying for College"/>
          <p:cNvSpPr>
            <a:spLocks noGrp="1"/>
          </p:cNvSpPr>
          <p:nvPr>
            <p:ph type="title"/>
          </p:nvPr>
        </p:nvSpPr>
        <p:spPr>
          <a:xfrm>
            <a:off x="1267555" y="2393178"/>
            <a:ext cx="5067748" cy="1325563"/>
          </a:xfrm>
        </p:spPr>
        <p:txBody>
          <a:bodyPr/>
          <a:lstStyle/>
          <a:p>
            <a:r>
              <a:rPr lang="en-US" b="1" dirty="0" smtClean="0"/>
              <a:t>Paying </a:t>
            </a:r>
            <a:r>
              <a:rPr lang="en-US" b="1" dirty="0"/>
              <a:t>for College</a:t>
            </a:r>
            <a:endParaRPr lang="en-US" dirty="0"/>
          </a:p>
        </p:txBody>
      </p:sp>
    </p:spTree>
    <p:extLst>
      <p:ext uri="{BB962C8B-B14F-4D97-AF65-F5344CB8AC3E}">
        <p14:creationId xmlns:p14="http://schemas.microsoft.com/office/powerpoint/2010/main" val="1419723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ffice of Financial Aid Hours Email"/>
          <p:cNvSpPr>
            <a:spLocks noGrp="1"/>
          </p:cNvSpPr>
          <p:nvPr>
            <p:ph idx="1"/>
          </p:nvPr>
        </p:nvSpPr>
        <p:spPr>
          <a:xfrm>
            <a:off x="1036293" y="3983553"/>
            <a:ext cx="10317480" cy="1803294"/>
          </a:xfrm>
        </p:spPr>
        <p:txBody>
          <a:bodyPr>
            <a:normAutofit/>
          </a:bodyPr>
          <a:lstStyle/>
          <a:p>
            <a:pPr marL="0" indent="0" algn="ctr">
              <a:spcBef>
                <a:spcPts val="600"/>
              </a:spcBef>
              <a:buNone/>
            </a:pPr>
            <a:r>
              <a:rPr lang="en-US" sz="2400" b="1" smtClean="0"/>
              <a:t>Office of Student Financial Aid</a:t>
            </a:r>
          </a:p>
          <a:p>
            <a:pPr marL="0" indent="0" algn="ctr">
              <a:spcBef>
                <a:spcPts val="600"/>
              </a:spcBef>
              <a:buNone/>
            </a:pPr>
            <a:r>
              <a:rPr lang="en-US" sz="2400" smtClean="0"/>
              <a:t>Building </a:t>
            </a:r>
            <a:r>
              <a:rPr lang="en-US" sz="2400" dirty="0"/>
              <a:t>A, Student Services</a:t>
            </a:r>
          </a:p>
          <a:p>
            <a:pPr marL="0" indent="0" algn="ctr">
              <a:spcBef>
                <a:spcPts val="600"/>
              </a:spcBef>
              <a:buNone/>
            </a:pPr>
            <a:r>
              <a:rPr lang="en-US" sz="2400" dirty="0"/>
              <a:t>Summer Hours:  Monday – Thursday, 8-4, Friday, 8-12</a:t>
            </a:r>
          </a:p>
          <a:p>
            <a:pPr marL="0" indent="0" algn="ctr">
              <a:spcBef>
                <a:spcPts val="600"/>
              </a:spcBef>
              <a:buNone/>
            </a:pPr>
            <a:r>
              <a:rPr lang="en-US" sz="2400" dirty="0" smtClean="0">
                <a:hlinkClick r:id="rId2"/>
              </a:rPr>
              <a:t>bccfinancialaid@brunswickcc.edu</a:t>
            </a:r>
            <a:endParaRPr lang="en-US" dirty="0"/>
          </a:p>
        </p:txBody>
      </p:sp>
      <p:sp>
        <p:nvSpPr>
          <p:cNvPr id="51" name="Wrap-Up Important Dates" descr="Text Box Image that reads WrapUp Important Dates" title="WrapUp Important Dates"/>
          <p:cNvSpPr/>
          <p:nvPr/>
        </p:nvSpPr>
        <p:spPr>
          <a:xfrm>
            <a:off x="8846794" y="2570813"/>
            <a:ext cx="1325880" cy="1166383"/>
          </a:xfrm>
          <a:prstGeom prst="rect">
            <a:avLst/>
          </a:prstGeom>
          <a:solidFill>
            <a:srgbClr val="033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Wrap-Up</a:t>
            </a:r>
            <a:endParaRPr lang="en-US" dirty="0" smtClean="0"/>
          </a:p>
          <a:p>
            <a:pPr algn="ctr"/>
            <a:endParaRPr lang="en-US" sz="800" u="sng" dirty="0"/>
          </a:p>
          <a:p>
            <a:pPr algn="ctr"/>
            <a:r>
              <a:rPr lang="en-US" dirty="0" smtClean="0"/>
              <a:t>Important Dates</a:t>
            </a:r>
            <a:endParaRPr lang="en-US" dirty="0"/>
          </a:p>
        </p:txBody>
      </p:sp>
      <p:sp>
        <p:nvSpPr>
          <p:cNvPr id="52" name="Step 5 Check your AID" descr="Text Box Image that reads Step 5 Check your AID" title="Step 5 Check your Aid"/>
          <p:cNvSpPr/>
          <p:nvPr/>
        </p:nvSpPr>
        <p:spPr>
          <a:xfrm>
            <a:off x="7485896" y="2570813"/>
            <a:ext cx="1325880" cy="1166383"/>
          </a:xfrm>
          <a:prstGeom prst="rect">
            <a:avLst/>
          </a:prstGeom>
          <a:solidFill>
            <a:srgbClr val="045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Step 5</a:t>
            </a:r>
            <a:endParaRPr lang="en-US" dirty="0" smtClean="0"/>
          </a:p>
          <a:p>
            <a:pPr algn="ctr"/>
            <a:endParaRPr lang="en-US" sz="800" u="sng" dirty="0"/>
          </a:p>
          <a:p>
            <a:pPr algn="ctr"/>
            <a:r>
              <a:rPr lang="en-US" dirty="0" smtClean="0"/>
              <a:t>Check your AID</a:t>
            </a:r>
            <a:endParaRPr lang="en-US" dirty="0"/>
          </a:p>
        </p:txBody>
      </p:sp>
      <p:sp>
        <p:nvSpPr>
          <p:cNvPr id="53" name="Step 4 Verification Documents" descr="Text Box Image that reads Step 4 Verification Documents" title="Step 4 Verification of Documents"/>
          <p:cNvSpPr/>
          <p:nvPr/>
        </p:nvSpPr>
        <p:spPr>
          <a:xfrm>
            <a:off x="6160016" y="2570813"/>
            <a:ext cx="1325880" cy="1166383"/>
          </a:xfrm>
          <a:prstGeom prst="rect">
            <a:avLst/>
          </a:prstGeom>
          <a:solidFill>
            <a:srgbClr val="04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Step 4</a:t>
            </a:r>
            <a:endParaRPr lang="en-US" dirty="0" smtClean="0"/>
          </a:p>
          <a:p>
            <a:pPr algn="ctr"/>
            <a:endParaRPr lang="en-US" sz="800" u="sng" dirty="0"/>
          </a:p>
          <a:p>
            <a:pPr algn="ctr"/>
            <a:r>
              <a:rPr lang="en-US" dirty="0" smtClean="0"/>
              <a:t>Verification Documents</a:t>
            </a:r>
            <a:endParaRPr lang="en-US" dirty="0"/>
          </a:p>
        </p:txBody>
      </p:sp>
      <p:sp>
        <p:nvSpPr>
          <p:cNvPr id="54" name="Step 3 Review your SAR" descr="Text Box Image that reads Step 3 review your SAR" title="Step 3 Review your SAR"/>
          <p:cNvSpPr/>
          <p:nvPr/>
        </p:nvSpPr>
        <p:spPr>
          <a:xfrm>
            <a:off x="4834136" y="2570813"/>
            <a:ext cx="1325880" cy="1166383"/>
          </a:xfrm>
          <a:prstGeom prst="rect">
            <a:avLst/>
          </a:prstGeom>
          <a:solidFill>
            <a:srgbClr val="0231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Step 3</a:t>
            </a:r>
            <a:endParaRPr lang="en-US" dirty="0" smtClean="0"/>
          </a:p>
          <a:p>
            <a:pPr algn="ctr"/>
            <a:endParaRPr lang="en-US" sz="800" u="sng" dirty="0"/>
          </a:p>
          <a:p>
            <a:pPr algn="ctr"/>
            <a:r>
              <a:rPr lang="en-US" dirty="0" smtClean="0"/>
              <a:t>Review your SAR</a:t>
            </a:r>
            <a:endParaRPr lang="en-US" dirty="0"/>
          </a:p>
        </p:txBody>
      </p:sp>
      <p:sp>
        <p:nvSpPr>
          <p:cNvPr id="55" name="Step 2 Complete your FAFSA" descr="Text Box Image that reads Step 2 Complete your FAFSA" title="Step 2 Complete your FAFSA"/>
          <p:cNvSpPr/>
          <p:nvPr/>
        </p:nvSpPr>
        <p:spPr>
          <a:xfrm>
            <a:off x="3473239" y="2570813"/>
            <a:ext cx="1325880" cy="1166383"/>
          </a:xfrm>
          <a:prstGeom prst="rect">
            <a:avLst/>
          </a:prstGeom>
          <a:solidFill>
            <a:srgbClr val="0356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Step 2</a:t>
            </a:r>
            <a:endParaRPr lang="en-US" dirty="0" smtClean="0"/>
          </a:p>
          <a:p>
            <a:pPr algn="ctr"/>
            <a:endParaRPr lang="en-US" sz="800" u="sng" dirty="0"/>
          </a:p>
          <a:p>
            <a:pPr algn="ctr"/>
            <a:r>
              <a:rPr lang="en-US" dirty="0" smtClean="0"/>
              <a:t>Complete your FAFSA</a:t>
            </a:r>
            <a:endParaRPr lang="en-US" dirty="0"/>
          </a:p>
        </p:txBody>
      </p:sp>
      <p:sp>
        <p:nvSpPr>
          <p:cNvPr id="56" name="Step 1 Apply for a FSA ID" descr="Text Box Image that reads Step 1 Apply for a FSA ID" title="Step 1 Text Box"/>
          <p:cNvSpPr/>
          <p:nvPr/>
        </p:nvSpPr>
        <p:spPr>
          <a:xfrm>
            <a:off x="2112342" y="2570813"/>
            <a:ext cx="1325880" cy="1166383"/>
          </a:xfrm>
          <a:prstGeom prst="rect">
            <a:avLst/>
          </a:prstGeom>
          <a:solidFill>
            <a:srgbClr val="04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Step 1</a:t>
            </a:r>
            <a:endParaRPr lang="en-US" dirty="0" smtClean="0"/>
          </a:p>
          <a:p>
            <a:pPr algn="ctr"/>
            <a:endParaRPr lang="en-US" sz="800" u="sng" dirty="0"/>
          </a:p>
          <a:p>
            <a:pPr algn="ctr"/>
            <a:r>
              <a:rPr lang="en-US" dirty="0" smtClean="0"/>
              <a:t>Apply for a FSA ID</a:t>
            </a:r>
            <a:endParaRPr lang="en-US" dirty="0"/>
          </a:p>
        </p:txBody>
      </p:sp>
      <p:sp>
        <p:nvSpPr>
          <p:cNvPr id="12" name="Slide Title - Steps to Complete your FAFSA"/>
          <p:cNvSpPr>
            <a:spLocks noGrp="1"/>
          </p:cNvSpPr>
          <p:nvPr>
            <p:ph type="title"/>
          </p:nvPr>
        </p:nvSpPr>
        <p:spPr>
          <a:xfrm>
            <a:off x="3065032" y="1665475"/>
            <a:ext cx="5982149" cy="1182228"/>
          </a:xfrm>
        </p:spPr>
        <p:txBody>
          <a:bodyPr>
            <a:normAutofit fontScale="90000"/>
          </a:bodyPr>
          <a:lstStyle/>
          <a:p>
            <a:r>
              <a:rPr lang="en-US" sz="4000" b="1" dirty="0">
                <a:latin typeface="+mn-lt"/>
              </a:rPr>
              <a:t>Steps to Complete your FAFSA</a:t>
            </a:r>
            <a:br>
              <a:rPr lang="en-US" sz="4000" b="1" dirty="0">
                <a:latin typeface="+mn-lt"/>
              </a:rPr>
            </a:br>
            <a:endParaRPr lang="en-US" sz="4000" dirty="0">
              <a:latin typeface="+mn-lt"/>
            </a:endParaRPr>
          </a:p>
        </p:txBody>
      </p:sp>
    </p:spTree>
    <p:extLst>
      <p:ext uri="{BB962C8B-B14F-4D97-AF65-F5344CB8AC3E}">
        <p14:creationId xmlns:p14="http://schemas.microsoft.com/office/powerpoint/2010/main" val="364854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pply for FSA ID Image" descr="Graphic image of Text Box with words Apply for FSA ID" title="Apply for FSA ID"/>
          <p:cNvSpPr/>
          <p:nvPr/>
        </p:nvSpPr>
        <p:spPr>
          <a:xfrm>
            <a:off x="9607826" y="1484586"/>
            <a:ext cx="2040139" cy="1934475"/>
          </a:xfrm>
          <a:prstGeom prst="rect">
            <a:avLst/>
          </a:prstGeom>
          <a:solidFill>
            <a:srgbClr val="04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Apply for FSA ID</a:t>
            </a:r>
            <a:endParaRPr lang="en-US" sz="3200" dirty="0"/>
          </a:p>
        </p:txBody>
      </p:sp>
      <p:sp>
        <p:nvSpPr>
          <p:cNvPr id="3" name="Slide Text"/>
          <p:cNvSpPr>
            <a:spLocks noGrp="1"/>
          </p:cNvSpPr>
          <p:nvPr>
            <p:ph sz="half" idx="1"/>
          </p:nvPr>
        </p:nvSpPr>
        <p:spPr>
          <a:xfrm>
            <a:off x="768450" y="2180628"/>
            <a:ext cx="8065525" cy="4351338"/>
          </a:xfrm>
        </p:spPr>
        <p:txBody>
          <a:bodyPr>
            <a:normAutofit/>
          </a:bodyPr>
          <a:lstStyle/>
          <a:p>
            <a:pPr marL="0" indent="0">
              <a:buNone/>
            </a:pPr>
            <a:r>
              <a:rPr lang="en-US" dirty="0"/>
              <a:t>If you have never filed a FAFSA, or have not set up a FAFSA User ID:</a:t>
            </a:r>
          </a:p>
          <a:p>
            <a:pPr marL="342900" lvl="0" indent="-342900"/>
            <a:r>
              <a:rPr lang="en-US" dirty="0" smtClean="0"/>
              <a:t>On the internet, go to the  </a:t>
            </a:r>
            <a:r>
              <a:rPr lang="en-US" b="1" u="sng" dirty="0" smtClean="0">
                <a:hlinkClick r:id="rId2"/>
              </a:rPr>
              <a:t>Student Aid Government website</a:t>
            </a:r>
            <a:endParaRPr lang="en-US" dirty="0"/>
          </a:p>
          <a:p>
            <a:pPr marL="342900" lvl="0" indent="-342900"/>
            <a:r>
              <a:rPr lang="en-US" dirty="0"/>
              <a:t>Click on </a:t>
            </a:r>
            <a:r>
              <a:rPr lang="en-US" dirty="0" smtClean="0"/>
              <a:t>the “Create </a:t>
            </a:r>
            <a:r>
              <a:rPr lang="en-US" dirty="0"/>
              <a:t>an Account” Button</a:t>
            </a:r>
          </a:p>
          <a:p>
            <a:pPr marL="342900" lvl="0" indent="-342900"/>
            <a:r>
              <a:rPr lang="en-US" dirty="0"/>
              <a:t>Create an ID for yourself</a:t>
            </a:r>
          </a:p>
          <a:p>
            <a:pPr marL="342900" indent="-342900"/>
            <a:r>
              <a:rPr lang="en-US" dirty="0"/>
              <a:t>If needed, also create a FSA ID for one of your parents</a:t>
            </a:r>
          </a:p>
          <a:p>
            <a:pPr marL="0" indent="0">
              <a:buNone/>
            </a:pPr>
            <a:endParaRPr lang="en-US" dirty="0"/>
          </a:p>
        </p:txBody>
      </p:sp>
      <p:sp>
        <p:nvSpPr>
          <p:cNvPr id="2" name="Slide Title - Step 1"/>
          <p:cNvSpPr>
            <a:spLocks noGrp="1"/>
          </p:cNvSpPr>
          <p:nvPr>
            <p:ph type="title"/>
          </p:nvPr>
        </p:nvSpPr>
        <p:spPr>
          <a:xfrm>
            <a:off x="709109" y="1025384"/>
            <a:ext cx="7972312" cy="1325563"/>
          </a:xfrm>
        </p:spPr>
        <p:txBody>
          <a:bodyPr/>
          <a:lstStyle/>
          <a:p>
            <a:r>
              <a:rPr lang="en-US" b="1" dirty="0" smtClean="0">
                <a:latin typeface="+mn-lt"/>
              </a:rPr>
              <a:t>Step 1</a:t>
            </a:r>
            <a:endParaRPr lang="en-US" b="1" dirty="0">
              <a:latin typeface="+mn-lt"/>
            </a:endParaRPr>
          </a:p>
        </p:txBody>
      </p:sp>
    </p:spTree>
    <p:extLst>
      <p:ext uri="{BB962C8B-B14F-4D97-AF65-F5344CB8AC3E}">
        <p14:creationId xmlns:p14="http://schemas.microsoft.com/office/powerpoint/2010/main" val="105700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mplete your FAFSA Image" descr="Graphic image of Text Box with words Complete your FAFSA" title="Complete your FAFSA Image"/>
          <p:cNvSpPr/>
          <p:nvPr/>
        </p:nvSpPr>
        <p:spPr>
          <a:xfrm>
            <a:off x="9492451" y="1324467"/>
            <a:ext cx="1910620" cy="1786901"/>
          </a:xfrm>
          <a:prstGeom prst="rect">
            <a:avLst/>
          </a:prstGeom>
          <a:solidFill>
            <a:srgbClr val="0356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Complete your FAFSA</a:t>
            </a:r>
            <a:endParaRPr lang="en-US" sz="3200" dirty="0"/>
          </a:p>
        </p:txBody>
      </p:sp>
      <p:sp>
        <p:nvSpPr>
          <p:cNvPr id="3" name="Slide Text"/>
          <p:cNvSpPr>
            <a:spLocks noGrp="1"/>
          </p:cNvSpPr>
          <p:nvPr>
            <p:ph idx="1"/>
          </p:nvPr>
        </p:nvSpPr>
        <p:spPr>
          <a:xfrm>
            <a:off x="645459" y="2217917"/>
            <a:ext cx="8380207" cy="4351338"/>
          </a:xfrm>
        </p:spPr>
        <p:txBody>
          <a:bodyPr>
            <a:normAutofit/>
          </a:bodyPr>
          <a:lstStyle/>
          <a:p>
            <a:pPr marL="0" indent="0">
              <a:spcBef>
                <a:spcPts val="1200"/>
              </a:spcBef>
              <a:buNone/>
            </a:pPr>
            <a:r>
              <a:rPr lang="en-US" sz="2400" dirty="0"/>
              <a:t>Use the FAFSA ID and password you just created in Step 1 to log into </a:t>
            </a:r>
            <a:r>
              <a:rPr lang="en-US" sz="2400" b="1" dirty="0" smtClean="0">
                <a:hlinkClick r:id="rId2"/>
              </a:rPr>
              <a:t>Student Aid Government Website </a:t>
            </a:r>
            <a:r>
              <a:rPr lang="en-US" sz="2400" dirty="0" smtClean="0"/>
              <a:t> </a:t>
            </a:r>
            <a:r>
              <a:rPr lang="en-US" sz="2400" dirty="0"/>
              <a:t>to complete your FAFSA. </a:t>
            </a:r>
          </a:p>
          <a:p>
            <a:pPr marL="0" indent="0">
              <a:spcBef>
                <a:spcPts val="1200"/>
              </a:spcBef>
              <a:buNone/>
            </a:pPr>
            <a:endParaRPr lang="en-US" sz="1000" dirty="0"/>
          </a:p>
          <a:p>
            <a:pPr marL="0" indent="0">
              <a:buNone/>
            </a:pPr>
            <a:r>
              <a:rPr lang="en-US" sz="2400" dirty="0"/>
              <a:t>Before you begin, have on hand:</a:t>
            </a:r>
          </a:p>
          <a:p>
            <a:pPr marL="800100" lvl="1" indent="-342900"/>
            <a:r>
              <a:rPr lang="en-US" dirty="0" smtClean="0"/>
              <a:t>Latest </a:t>
            </a:r>
            <a:r>
              <a:rPr lang="en-US" dirty="0"/>
              <a:t>tax return, including Schedule C</a:t>
            </a:r>
          </a:p>
          <a:p>
            <a:pPr marL="800100" lvl="1" indent="-342900"/>
            <a:r>
              <a:rPr lang="en-US" dirty="0"/>
              <a:t>W-2 Forms</a:t>
            </a:r>
          </a:p>
          <a:p>
            <a:pPr marL="800100" lvl="1" indent="-342900"/>
            <a:r>
              <a:rPr lang="en-US" dirty="0"/>
              <a:t>Current Bank Statements</a:t>
            </a:r>
          </a:p>
          <a:p>
            <a:pPr marL="800100" lvl="1" indent="-342900"/>
            <a:r>
              <a:rPr lang="en-US" dirty="0"/>
              <a:t>Records of other savings and investments </a:t>
            </a:r>
            <a:r>
              <a:rPr lang="en-US" dirty="0" smtClean="0"/>
              <a:t>information</a:t>
            </a:r>
          </a:p>
          <a:p>
            <a:pPr marL="800100" lvl="1" indent="-342900"/>
            <a:r>
              <a:rPr lang="en-US" dirty="0" smtClean="0"/>
              <a:t>Select Year</a:t>
            </a:r>
            <a:r>
              <a:rPr lang="en-US" b="1" dirty="0"/>
              <a:t> </a:t>
            </a:r>
            <a:r>
              <a:rPr lang="en-US" b="1" dirty="0" smtClean="0"/>
              <a:t>2021-2022, </a:t>
            </a:r>
            <a:r>
              <a:rPr lang="en-US" dirty="0"/>
              <a:t>and enter School Code </a:t>
            </a:r>
            <a:r>
              <a:rPr lang="en-US" b="1" dirty="0" smtClean="0"/>
              <a:t>015285</a:t>
            </a:r>
            <a:endParaRPr lang="en-US" dirty="0"/>
          </a:p>
        </p:txBody>
      </p:sp>
      <p:sp>
        <p:nvSpPr>
          <p:cNvPr id="2" name="Slide Title - Step 2"/>
          <p:cNvSpPr>
            <a:spLocks noGrp="1"/>
          </p:cNvSpPr>
          <p:nvPr>
            <p:ph type="title"/>
          </p:nvPr>
        </p:nvSpPr>
        <p:spPr>
          <a:xfrm>
            <a:off x="645459" y="1290292"/>
            <a:ext cx="3506993" cy="662782"/>
          </a:xfrm>
        </p:spPr>
        <p:txBody>
          <a:bodyPr>
            <a:normAutofit fontScale="90000"/>
          </a:bodyPr>
          <a:lstStyle/>
          <a:p>
            <a:r>
              <a:rPr lang="en-US" b="1" dirty="0">
                <a:latin typeface="+mn-lt"/>
              </a:rPr>
              <a:t>Step </a:t>
            </a:r>
            <a:r>
              <a:rPr lang="en-US" b="1" dirty="0" smtClean="0">
                <a:latin typeface="+mn-lt"/>
              </a:rPr>
              <a:t>2</a:t>
            </a:r>
            <a:endParaRPr lang="en-US" dirty="0">
              <a:latin typeface="+mn-lt"/>
            </a:endParaRPr>
          </a:p>
        </p:txBody>
      </p:sp>
    </p:spTree>
    <p:extLst>
      <p:ext uri="{BB962C8B-B14F-4D97-AF65-F5344CB8AC3E}">
        <p14:creationId xmlns:p14="http://schemas.microsoft.com/office/powerpoint/2010/main" val="1015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view your SAR Image" descr="Graphic image of Text Box with words Review your SAR" title="Review your SAR Graphic"/>
          <p:cNvSpPr/>
          <p:nvPr/>
        </p:nvSpPr>
        <p:spPr>
          <a:xfrm>
            <a:off x="9422296" y="1458220"/>
            <a:ext cx="1978820" cy="1841571"/>
          </a:xfrm>
          <a:prstGeom prst="rect">
            <a:avLst/>
          </a:prstGeom>
          <a:solidFill>
            <a:srgbClr val="0231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u="sng" dirty="0"/>
          </a:p>
          <a:p>
            <a:pPr algn="ctr"/>
            <a:r>
              <a:rPr lang="en-US" sz="3600" dirty="0" smtClean="0"/>
              <a:t>Review your SAR</a:t>
            </a:r>
            <a:endParaRPr lang="en-US" sz="3600" dirty="0"/>
          </a:p>
        </p:txBody>
      </p:sp>
      <p:sp>
        <p:nvSpPr>
          <p:cNvPr id="3" name="Slide Text"/>
          <p:cNvSpPr>
            <a:spLocks noGrp="1"/>
          </p:cNvSpPr>
          <p:nvPr>
            <p:ph idx="1"/>
          </p:nvPr>
        </p:nvSpPr>
        <p:spPr>
          <a:xfrm>
            <a:off x="472440" y="2279658"/>
            <a:ext cx="8381104" cy="3830686"/>
          </a:xfrm>
        </p:spPr>
        <p:txBody>
          <a:bodyPr>
            <a:normAutofit/>
          </a:bodyPr>
          <a:lstStyle/>
          <a:p>
            <a:pPr marL="0" indent="0">
              <a:spcBef>
                <a:spcPts val="1200"/>
              </a:spcBef>
              <a:buNone/>
            </a:pPr>
            <a:r>
              <a:rPr lang="en-US" sz="2400" dirty="0"/>
              <a:t>After you submit your FAFSA form, you will receive a </a:t>
            </a:r>
            <a:r>
              <a:rPr lang="en-US" sz="2400" b="1" dirty="0"/>
              <a:t>Student Aid Report (SAR) Report </a:t>
            </a:r>
            <a:r>
              <a:rPr lang="en-US" sz="2400" dirty="0"/>
              <a:t>that</a:t>
            </a:r>
            <a:r>
              <a:rPr lang="en-US" sz="2400" b="1" dirty="0"/>
              <a:t> </a:t>
            </a:r>
            <a:r>
              <a:rPr lang="en-US" sz="2400" dirty="0"/>
              <a:t>summarizes the information entered on your FAFSA Application.  Make sure to review your </a:t>
            </a:r>
            <a:r>
              <a:rPr lang="en-US" sz="2400" b="1" dirty="0"/>
              <a:t>Student Aid Report </a:t>
            </a:r>
            <a:r>
              <a:rPr lang="en-US" sz="2400" dirty="0"/>
              <a:t>for accuracy.</a:t>
            </a:r>
          </a:p>
          <a:p>
            <a:pPr marL="0" indent="0">
              <a:buNone/>
            </a:pPr>
            <a:endParaRPr lang="en-US" sz="1100" dirty="0"/>
          </a:p>
          <a:p>
            <a:pPr marL="0" indent="0">
              <a:buNone/>
            </a:pPr>
            <a:r>
              <a:rPr lang="en-US" sz="2400" dirty="0"/>
              <a:t>For additional </a:t>
            </a:r>
            <a:r>
              <a:rPr lang="en-US" sz="2400" dirty="0" smtClean="0"/>
              <a:t>information, on </a:t>
            </a:r>
            <a:r>
              <a:rPr lang="en-US" sz="2400" dirty="0"/>
              <a:t>the </a:t>
            </a:r>
            <a:r>
              <a:rPr lang="en-US" sz="2400" dirty="0" smtClean="0"/>
              <a:t>internet go to the </a:t>
            </a:r>
            <a:r>
              <a:rPr lang="en-US" sz="2400" u="sng" dirty="0" smtClean="0">
                <a:hlinkClick r:id="rId2"/>
              </a:rPr>
              <a:t>Student Aid Government Website</a:t>
            </a:r>
            <a:endParaRPr lang="en-US" sz="2400" u="sng" dirty="0"/>
          </a:p>
          <a:p>
            <a:pPr marL="0" indent="0">
              <a:buNone/>
            </a:pPr>
            <a:endParaRPr lang="en-US" dirty="0"/>
          </a:p>
        </p:txBody>
      </p:sp>
      <p:sp>
        <p:nvSpPr>
          <p:cNvPr id="2" name="Slide Title - Step 3"/>
          <p:cNvSpPr>
            <a:spLocks noGrp="1"/>
          </p:cNvSpPr>
          <p:nvPr>
            <p:ph type="title"/>
          </p:nvPr>
        </p:nvSpPr>
        <p:spPr>
          <a:xfrm>
            <a:off x="472440" y="1053442"/>
            <a:ext cx="10515600" cy="1325563"/>
          </a:xfrm>
        </p:spPr>
        <p:txBody>
          <a:bodyPr/>
          <a:lstStyle/>
          <a:p>
            <a:r>
              <a:rPr lang="en-US" b="1" dirty="0">
                <a:latin typeface="+mn-lt"/>
              </a:rPr>
              <a:t>Step 3</a:t>
            </a:r>
          </a:p>
        </p:txBody>
      </p:sp>
    </p:spTree>
    <p:extLst>
      <p:ext uri="{BB962C8B-B14F-4D97-AF65-F5344CB8AC3E}">
        <p14:creationId xmlns:p14="http://schemas.microsoft.com/office/powerpoint/2010/main" val="422842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dditional Documents Image" descr="Graphic image of Text Box with words Verficiation Documents" title="Graphic Text Verification Documents"/>
          <p:cNvSpPr/>
          <p:nvPr/>
        </p:nvSpPr>
        <p:spPr>
          <a:xfrm>
            <a:off x="9483394" y="1310441"/>
            <a:ext cx="1984139" cy="1798520"/>
          </a:xfrm>
          <a:prstGeom prst="rect">
            <a:avLst/>
          </a:prstGeom>
          <a:solidFill>
            <a:srgbClr val="04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u="sng" dirty="0"/>
          </a:p>
          <a:p>
            <a:pPr algn="ctr"/>
            <a:r>
              <a:rPr lang="en-US" sz="2800" dirty="0" smtClean="0"/>
              <a:t>Verification Documents</a:t>
            </a:r>
            <a:endParaRPr lang="en-US" sz="2800" dirty="0"/>
          </a:p>
        </p:txBody>
      </p:sp>
      <p:sp>
        <p:nvSpPr>
          <p:cNvPr id="3" name="Slide Text"/>
          <p:cNvSpPr>
            <a:spLocks noGrp="1"/>
          </p:cNvSpPr>
          <p:nvPr>
            <p:ph idx="1"/>
          </p:nvPr>
        </p:nvSpPr>
        <p:spPr>
          <a:xfrm>
            <a:off x="493955" y="2361314"/>
            <a:ext cx="8725349" cy="4351338"/>
          </a:xfrm>
        </p:spPr>
        <p:txBody>
          <a:bodyPr>
            <a:normAutofit fontScale="92500"/>
          </a:bodyPr>
          <a:lstStyle/>
          <a:p>
            <a:pPr marL="0" indent="0">
              <a:lnSpc>
                <a:spcPct val="110000"/>
              </a:lnSpc>
              <a:spcBef>
                <a:spcPts val="0"/>
              </a:spcBef>
              <a:buNone/>
            </a:pPr>
            <a:r>
              <a:rPr lang="en-US" sz="2600" dirty="0" smtClean="0"/>
              <a:t>Some </a:t>
            </a:r>
            <a:r>
              <a:rPr lang="en-US" sz="2600" dirty="0"/>
              <a:t>students may be selected for verification by the Department of Education. The verification process aims to ensure accurate information is used in financial aid awarding and requires student submission of additional documentation to support information entered on the FAFSA</a:t>
            </a:r>
            <a:r>
              <a:rPr lang="en-US" sz="2600" dirty="0" smtClean="0"/>
              <a:t>.</a:t>
            </a:r>
          </a:p>
          <a:p>
            <a:pPr marL="0" indent="0">
              <a:lnSpc>
                <a:spcPct val="110000"/>
              </a:lnSpc>
              <a:spcBef>
                <a:spcPts val="0"/>
              </a:spcBef>
              <a:buNone/>
            </a:pPr>
            <a:endParaRPr lang="en-US" sz="2600" dirty="0" smtClean="0"/>
          </a:p>
          <a:p>
            <a:pPr marL="0" indent="0">
              <a:lnSpc>
                <a:spcPct val="110000"/>
              </a:lnSpc>
              <a:spcBef>
                <a:spcPts val="0"/>
              </a:spcBef>
              <a:buNone/>
            </a:pPr>
            <a:r>
              <a:rPr lang="en-US" sz="2600" dirty="0"/>
              <a:t>The Financial Aid Office will contact you through your student email and/or personal email address provided on your FAFSA application.</a:t>
            </a:r>
          </a:p>
          <a:p>
            <a:pPr marL="0" lvl="0" indent="0">
              <a:lnSpc>
                <a:spcPct val="110000"/>
              </a:lnSpc>
              <a:spcBef>
                <a:spcPts val="0"/>
              </a:spcBef>
              <a:buNone/>
            </a:pPr>
            <a:r>
              <a:rPr lang="en-US" sz="2600" dirty="0"/>
              <a:t>Obtain the verification forms </a:t>
            </a:r>
            <a:r>
              <a:rPr lang="en-US" sz="2600" dirty="0" smtClean="0"/>
              <a:t>through BCC’s Financial Aid webpage, </a:t>
            </a:r>
            <a:r>
              <a:rPr lang="en-US" sz="2600" dirty="0" smtClean="0">
                <a:hlinkClick r:id="rId2"/>
              </a:rPr>
              <a:t>BCC's Financial Aid Webpage</a:t>
            </a:r>
            <a:r>
              <a:rPr lang="en-US" sz="2600" dirty="0" smtClean="0"/>
              <a:t>.</a:t>
            </a:r>
            <a:endParaRPr lang="en-US" sz="2600" dirty="0"/>
          </a:p>
          <a:p>
            <a:pPr>
              <a:lnSpc>
                <a:spcPct val="114000"/>
              </a:lnSpc>
            </a:pPr>
            <a:endParaRPr lang="en-US" sz="1800" dirty="0"/>
          </a:p>
          <a:p>
            <a:pPr>
              <a:lnSpc>
                <a:spcPct val="114000"/>
              </a:lnSpc>
              <a:spcBef>
                <a:spcPts val="1800"/>
              </a:spcBef>
            </a:pPr>
            <a:endParaRPr lang="en-US" dirty="0"/>
          </a:p>
          <a:p>
            <a:pPr marL="0" indent="0">
              <a:buNone/>
            </a:pPr>
            <a:endParaRPr lang="en-US" dirty="0"/>
          </a:p>
        </p:txBody>
      </p:sp>
      <p:sp>
        <p:nvSpPr>
          <p:cNvPr id="2" name="Slide Title - Step 4"/>
          <p:cNvSpPr>
            <a:spLocks noGrp="1"/>
          </p:cNvSpPr>
          <p:nvPr>
            <p:ph type="title"/>
          </p:nvPr>
        </p:nvSpPr>
        <p:spPr>
          <a:xfrm>
            <a:off x="493955" y="1279985"/>
            <a:ext cx="10515600" cy="1325563"/>
          </a:xfrm>
        </p:spPr>
        <p:txBody>
          <a:bodyPr/>
          <a:lstStyle/>
          <a:p>
            <a:r>
              <a:rPr lang="en-US" b="1" dirty="0" smtClean="0">
                <a:latin typeface="+mn-lt"/>
              </a:rPr>
              <a:t>Step 4</a:t>
            </a:r>
            <a:endParaRPr lang="en-US" b="1" dirty="0">
              <a:latin typeface="+mn-lt"/>
            </a:endParaRPr>
          </a:p>
        </p:txBody>
      </p:sp>
    </p:spTree>
    <p:extLst>
      <p:ext uri="{BB962C8B-B14F-4D97-AF65-F5344CB8AC3E}">
        <p14:creationId xmlns:p14="http://schemas.microsoft.com/office/powerpoint/2010/main" val="294085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raphic:  Check your Aid Image" descr="Graphic image of Text Box Check your AID" title="Graphic Check your AID"/>
          <p:cNvSpPr/>
          <p:nvPr/>
        </p:nvSpPr>
        <p:spPr>
          <a:xfrm>
            <a:off x="9492210" y="1381910"/>
            <a:ext cx="2125529" cy="1613081"/>
          </a:xfrm>
          <a:prstGeom prst="rect">
            <a:avLst/>
          </a:prstGeom>
          <a:solidFill>
            <a:srgbClr val="045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Check your AID</a:t>
            </a:r>
            <a:endParaRPr lang="en-US" sz="4000" dirty="0"/>
          </a:p>
        </p:txBody>
      </p:sp>
      <p:pic>
        <p:nvPicPr>
          <p:cNvPr id="2" name="Self Service Icon"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90986" y="4289227"/>
            <a:ext cx="1085085" cy="954421"/>
          </a:xfrm>
          <a:prstGeom prst="rect">
            <a:avLst/>
          </a:prstGeom>
        </p:spPr>
      </p:pic>
      <p:sp>
        <p:nvSpPr>
          <p:cNvPr id="4" name="Slide Text"/>
          <p:cNvSpPr>
            <a:spLocks noGrp="1"/>
          </p:cNvSpPr>
          <p:nvPr>
            <p:ph idx="1"/>
          </p:nvPr>
        </p:nvSpPr>
        <p:spPr>
          <a:xfrm>
            <a:off x="648731" y="2211945"/>
            <a:ext cx="8258600" cy="4351338"/>
          </a:xfrm>
        </p:spPr>
        <p:txBody>
          <a:bodyPr/>
          <a:lstStyle/>
          <a:p>
            <a:pPr marL="0" indent="0">
              <a:lnSpc>
                <a:spcPct val="100000"/>
              </a:lnSpc>
              <a:spcBef>
                <a:spcPts val="1200"/>
              </a:spcBef>
              <a:buNone/>
            </a:pPr>
            <a:r>
              <a:rPr lang="en-US" dirty="0"/>
              <a:t>Check the status of your Financial Aid application by logging into  your Self-Service account.</a:t>
            </a:r>
          </a:p>
          <a:p>
            <a:pPr marL="342900" indent="-342900">
              <a:lnSpc>
                <a:spcPct val="100000"/>
              </a:lnSpc>
            </a:pPr>
            <a:r>
              <a:rPr lang="en-US" dirty="0" smtClean="0"/>
              <a:t>Go to </a:t>
            </a:r>
            <a:r>
              <a:rPr lang="en-US" dirty="0" smtClean="0">
                <a:hlinkClick r:id="rId4"/>
              </a:rPr>
              <a:t>BCC's </a:t>
            </a:r>
            <a:r>
              <a:rPr lang="en-US" dirty="0" err="1" smtClean="0">
                <a:hlinkClick r:id="rId4"/>
              </a:rPr>
              <a:t>MyBCC</a:t>
            </a:r>
            <a:r>
              <a:rPr lang="en-US" dirty="0" smtClean="0">
                <a:hlinkClick r:id="rId4"/>
              </a:rPr>
              <a:t> Webpage</a:t>
            </a:r>
            <a:endParaRPr lang="en-US" dirty="0" smtClean="0"/>
          </a:p>
          <a:p>
            <a:pPr marL="342900" indent="-342900"/>
            <a:r>
              <a:rPr lang="en-US" dirty="0" smtClean="0"/>
              <a:t>Click the Self-Service Icon </a:t>
            </a:r>
          </a:p>
          <a:p>
            <a:pPr marL="0" indent="0">
              <a:buNone/>
            </a:pPr>
            <a:endParaRPr lang="en-US" dirty="0"/>
          </a:p>
          <a:p>
            <a:pPr marL="342900" indent="-342900"/>
            <a:r>
              <a:rPr lang="en-US" dirty="0" smtClean="0"/>
              <a:t>Select </a:t>
            </a:r>
            <a:r>
              <a:rPr lang="en-US" dirty="0"/>
              <a:t>the Financial Aid tab</a:t>
            </a:r>
          </a:p>
          <a:p>
            <a:endParaRPr lang="en-US" dirty="0"/>
          </a:p>
        </p:txBody>
      </p:sp>
      <p:sp>
        <p:nvSpPr>
          <p:cNvPr id="3" name="Slide Title - Step 5"/>
          <p:cNvSpPr>
            <a:spLocks noGrp="1"/>
          </p:cNvSpPr>
          <p:nvPr>
            <p:ph type="title"/>
          </p:nvPr>
        </p:nvSpPr>
        <p:spPr>
          <a:xfrm>
            <a:off x="648731" y="1046162"/>
            <a:ext cx="8484511" cy="1325563"/>
          </a:xfrm>
        </p:spPr>
        <p:txBody>
          <a:bodyPr/>
          <a:lstStyle/>
          <a:p>
            <a:r>
              <a:rPr lang="en-US" b="1" dirty="0">
                <a:latin typeface="+mn-lt"/>
              </a:rPr>
              <a:t>Step </a:t>
            </a:r>
            <a:r>
              <a:rPr lang="en-US" b="1" dirty="0" smtClean="0">
                <a:latin typeface="+mn-lt"/>
              </a:rPr>
              <a:t>5</a:t>
            </a:r>
            <a:endParaRPr lang="en-US" dirty="0">
              <a:latin typeface="+mn-lt"/>
            </a:endParaRPr>
          </a:p>
        </p:txBody>
      </p:sp>
    </p:spTree>
    <p:extLst>
      <p:ext uri="{BB962C8B-B14F-4D97-AF65-F5344CB8AC3E}">
        <p14:creationId xmlns:p14="http://schemas.microsoft.com/office/powerpoint/2010/main" val="34306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raphic:  Important Dates Image" descr="Graphic image of Text Box with words Important Dates" title="Important Dates Graphics"/>
          <p:cNvSpPr/>
          <p:nvPr/>
        </p:nvSpPr>
        <p:spPr>
          <a:xfrm>
            <a:off x="9674088" y="1353864"/>
            <a:ext cx="1998456" cy="1853161"/>
          </a:xfrm>
          <a:prstGeom prst="rect">
            <a:avLst/>
          </a:prstGeom>
          <a:solidFill>
            <a:srgbClr val="033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u="sng" dirty="0"/>
          </a:p>
          <a:p>
            <a:pPr algn="ctr"/>
            <a:r>
              <a:rPr lang="en-US" sz="3200" dirty="0" smtClean="0"/>
              <a:t>Important Dates</a:t>
            </a:r>
            <a:endParaRPr lang="en-US" sz="3200" dirty="0"/>
          </a:p>
        </p:txBody>
      </p:sp>
      <p:sp>
        <p:nvSpPr>
          <p:cNvPr id="4" name="Slide Text"/>
          <p:cNvSpPr>
            <a:spLocks noGrp="1"/>
          </p:cNvSpPr>
          <p:nvPr>
            <p:ph idx="1"/>
          </p:nvPr>
        </p:nvSpPr>
        <p:spPr>
          <a:xfrm>
            <a:off x="340066" y="3907558"/>
            <a:ext cx="11278661" cy="2688444"/>
          </a:xfrm>
        </p:spPr>
        <p:txBody>
          <a:bodyPr>
            <a:normAutofit/>
          </a:bodyPr>
          <a:lstStyle/>
          <a:p>
            <a:pPr marL="0" indent="0">
              <a:lnSpc>
                <a:spcPct val="100000"/>
              </a:lnSpc>
              <a:spcBef>
                <a:spcPts val="0"/>
              </a:spcBef>
              <a:buNone/>
            </a:pPr>
            <a:r>
              <a:rPr lang="en-US" sz="2000" dirty="0" smtClean="0"/>
              <a:t>To </a:t>
            </a:r>
            <a:r>
              <a:rPr lang="en-US" sz="2000" dirty="0"/>
              <a:t>process your application, </a:t>
            </a:r>
            <a:r>
              <a:rPr lang="en-US" sz="2000" b="1" dirty="0"/>
              <a:t>all </a:t>
            </a:r>
            <a:r>
              <a:rPr lang="en-US" sz="2000" dirty="0"/>
              <a:t>of the following must occur</a:t>
            </a:r>
            <a:r>
              <a:rPr lang="en-US" sz="2000" dirty="0" smtClean="0"/>
              <a:t>: </a:t>
            </a:r>
            <a:endParaRPr lang="en-US" sz="2000" b="1" dirty="0"/>
          </a:p>
          <a:p>
            <a:pPr>
              <a:lnSpc>
                <a:spcPct val="100000"/>
              </a:lnSpc>
              <a:spcBef>
                <a:spcPts val="0"/>
              </a:spcBef>
            </a:pPr>
            <a:r>
              <a:rPr lang="en-US" sz="2000" dirty="0"/>
              <a:t>Your FAFSA </a:t>
            </a:r>
            <a:r>
              <a:rPr lang="en-US" sz="2000" b="1" i="1" dirty="0"/>
              <a:t>must </a:t>
            </a:r>
            <a:r>
              <a:rPr lang="en-US" sz="2000" dirty="0"/>
              <a:t>be submitted and completed (including all required verification forms).</a:t>
            </a:r>
          </a:p>
          <a:p>
            <a:pPr>
              <a:lnSpc>
                <a:spcPct val="100000"/>
              </a:lnSpc>
              <a:spcBef>
                <a:spcPts val="0"/>
              </a:spcBef>
            </a:pPr>
            <a:r>
              <a:rPr lang="en-US" sz="2000" dirty="0"/>
              <a:t>Official high school and college transcripts </a:t>
            </a:r>
            <a:r>
              <a:rPr lang="en-US" sz="2000" b="1" i="1" dirty="0"/>
              <a:t>must  </a:t>
            </a:r>
            <a:r>
              <a:rPr lang="en-US" sz="2000" dirty="0"/>
              <a:t>be on file in Admissions.</a:t>
            </a:r>
          </a:p>
          <a:p>
            <a:pPr>
              <a:lnSpc>
                <a:spcPct val="100000"/>
              </a:lnSpc>
              <a:spcBef>
                <a:spcPts val="0"/>
              </a:spcBef>
            </a:pPr>
            <a:r>
              <a:rPr lang="en-US" sz="2000" dirty="0"/>
              <a:t>You </a:t>
            </a:r>
            <a:r>
              <a:rPr lang="en-US" sz="2000" b="1" dirty="0"/>
              <a:t>must </a:t>
            </a:r>
            <a:r>
              <a:rPr lang="en-US" sz="2000" dirty="0"/>
              <a:t>be accepted as a “student” in a Pell eligible Program of Study.</a:t>
            </a:r>
          </a:p>
          <a:p>
            <a:pPr marL="0" indent="0">
              <a:lnSpc>
                <a:spcPct val="100000"/>
              </a:lnSpc>
              <a:spcBef>
                <a:spcPts val="0"/>
              </a:spcBef>
              <a:buNone/>
            </a:pPr>
            <a:endParaRPr lang="en-US" sz="2000" dirty="0"/>
          </a:p>
          <a:p>
            <a:pPr marL="0" indent="0">
              <a:lnSpc>
                <a:spcPct val="100000"/>
              </a:lnSpc>
              <a:spcBef>
                <a:spcPts val="0"/>
              </a:spcBef>
              <a:buNone/>
            </a:pPr>
            <a:r>
              <a:rPr lang="en-US" sz="2000" dirty="0"/>
              <a:t>If you apply or provide verification documents after the </a:t>
            </a:r>
            <a:r>
              <a:rPr lang="en-US" sz="2000" b="1" dirty="0"/>
              <a:t>submission date</a:t>
            </a:r>
            <a:r>
              <a:rPr lang="en-US" sz="2000" dirty="0"/>
              <a:t>, the Office of Financial Aid will do its upmost to process your FAFSA prior to the start date of the term.  In some instances, however, you may need to pay tuition/fees </a:t>
            </a:r>
            <a:r>
              <a:rPr lang="en-US" sz="2000" b="1" u="sng" dirty="0"/>
              <a:t>out-of-pocket or setup a Payment Plan </a:t>
            </a:r>
            <a:r>
              <a:rPr lang="en-US" sz="2000" dirty="0"/>
              <a:t>until your FAFSA application is completed.  </a:t>
            </a:r>
          </a:p>
          <a:p>
            <a:pPr lvl="5" defTabSz="1012825"/>
            <a:endParaRPr lang="en-US" sz="2000" u="sng" dirty="0"/>
          </a:p>
          <a:p>
            <a:pPr marL="0" indent="0">
              <a:buNone/>
            </a:pPr>
            <a:endParaRPr lang="en-US" sz="2000" dirty="0"/>
          </a:p>
        </p:txBody>
      </p:sp>
      <p:sp>
        <p:nvSpPr>
          <p:cNvPr id="2" name="Slide Title Wrap-Up"/>
          <p:cNvSpPr>
            <a:spLocks noGrp="1"/>
          </p:cNvSpPr>
          <p:nvPr>
            <p:ph type="title"/>
          </p:nvPr>
        </p:nvSpPr>
        <p:spPr>
          <a:xfrm>
            <a:off x="9523583" y="346960"/>
            <a:ext cx="2947817" cy="1104254"/>
          </a:xfrm>
        </p:spPr>
        <p:txBody>
          <a:bodyPr/>
          <a:lstStyle/>
          <a:p>
            <a:r>
              <a:rPr lang="en-US" b="1" dirty="0" smtClean="0">
                <a:latin typeface="+mn-lt"/>
              </a:rPr>
              <a:t>Wrap-Up</a:t>
            </a:r>
            <a:endParaRPr lang="en-US" b="1" dirty="0">
              <a:latin typeface="+mn-lt"/>
            </a:endParaRPr>
          </a:p>
        </p:txBody>
      </p:sp>
      <p:sp>
        <p:nvSpPr>
          <p:cNvPr id="18" name="Slide Text"/>
          <p:cNvSpPr txBox="1">
            <a:spLocks/>
          </p:cNvSpPr>
          <p:nvPr/>
        </p:nvSpPr>
        <p:spPr>
          <a:xfrm>
            <a:off x="340066" y="1599620"/>
            <a:ext cx="90311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b="1" dirty="0" smtClean="0"/>
              <a:t>Steps 1-5 </a:t>
            </a:r>
            <a:r>
              <a:rPr lang="en-US" sz="2000" dirty="0" smtClean="0"/>
              <a:t>must be completed before funds may be applied to your student account in time for registration:</a:t>
            </a:r>
          </a:p>
          <a:p>
            <a:pPr marL="2286000" lvl="5" indent="0">
              <a:buFont typeface="Arial" panose="020B0604020202020204" pitchFamily="34" charset="0"/>
              <a:buNone/>
            </a:pPr>
            <a:r>
              <a:rPr lang="en-US" sz="2000" b="1" u="sng" dirty="0" smtClean="0"/>
              <a:t>Semester</a:t>
            </a:r>
            <a:r>
              <a:rPr lang="en-US" sz="2000" b="1" dirty="0" smtClean="0"/>
              <a:t>	</a:t>
            </a:r>
            <a:r>
              <a:rPr lang="en-US" sz="2000" b="1" u="sng" dirty="0" smtClean="0"/>
              <a:t>Submission Date</a:t>
            </a:r>
          </a:p>
          <a:p>
            <a:pPr marL="2286000" lvl="5" indent="0">
              <a:buFont typeface="Arial" panose="020B0604020202020204" pitchFamily="34" charset="0"/>
              <a:buNone/>
            </a:pPr>
            <a:r>
              <a:rPr lang="en-US" sz="2000" dirty="0" smtClean="0"/>
              <a:t>Fall		       June 15</a:t>
            </a:r>
          </a:p>
          <a:p>
            <a:pPr marL="2286000" lvl="5" indent="0" defTabSz="809625">
              <a:buFont typeface="Arial" panose="020B0604020202020204" pitchFamily="34" charset="0"/>
              <a:buNone/>
            </a:pPr>
            <a:r>
              <a:rPr lang="en-US" sz="2000" dirty="0" smtClean="0"/>
              <a:t>Spring		November 15</a:t>
            </a:r>
          </a:p>
          <a:p>
            <a:pPr marL="2286000" lvl="5" indent="0" defTabSz="1012825">
              <a:buFont typeface="Arial" panose="020B0604020202020204" pitchFamily="34" charset="0"/>
              <a:buNone/>
            </a:pPr>
            <a:r>
              <a:rPr lang="en-US" sz="2000" dirty="0" smtClean="0"/>
              <a:t>Summer	April 1</a:t>
            </a:r>
            <a:endParaRPr lang="en-US" sz="2000" dirty="0"/>
          </a:p>
        </p:txBody>
      </p:sp>
    </p:spTree>
    <p:extLst>
      <p:ext uri="{BB962C8B-B14F-4D97-AF65-F5344CB8AC3E}">
        <p14:creationId xmlns:p14="http://schemas.microsoft.com/office/powerpoint/2010/main" val="416810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ccepting Applications"/>
          <p:cNvSpPr txBox="1"/>
          <p:nvPr/>
        </p:nvSpPr>
        <p:spPr>
          <a:xfrm>
            <a:off x="6049983" y="4026394"/>
            <a:ext cx="5453122" cy="1415772"/>
          </a:xfrm>
          <a:prstGeom prst="rect">
            <a:avLst/>
          </a:prstGeom>
          <a:noFill/>
        </p:spPr>
        <p:txBody>
          <a:bodyPr wrap="square" rtlCol="0">
            <a:spAutoFit/>
          </a:bodyPr>
          <a:lstStyle/>
          <a:p>
            <a:pPr algn="ctr">
              <a:spcAft>
                <a:spcPts val="600"/>
              </a:spcAft>
            </a:pPr>
            <a:r>
              <a:rPr lang="en-US" sz="1600" u="sng" dirty="0" smtClean="0"/>
              <a:t>Accepting Applications</a:t>
            </a:r>
          </a:p>
          <a:p>
            <a:pPr algn="ctr"/>
            <a:r>
              <a:rPr lang="en-US" sz="1600" b="1" dirty="0" smtClean="0"/>
              <a:t>Universal scholarship</a:t>
            </a:r>
            <a:r>
              <a:rPr lang="en-US" sz="1600" dirty="0" smtClean="0"/>
              <a:t>:  March 1-May 31</a:t>
            </a:r>
            <a:r>
              <a:rPr lang="en-US" sz="1600" baseline="30000" dirty="0" smtClean="0"/>
              <a:t>st</a:t>
            </a:r>
          </a:p>
          <a:p>
            <a:pPr algn="ctr">
              <a:spcAft>
                <a:spcPts val="600"/>
              </a:spcAft>
            </a:pPr>
            <a:r>
              <a:rPr lang="en-US" sz="1400" dirty="0" smtClean="0">
                <a:hlinkClick r:id="rId2"/>
              </a:rPr>
              <a:t>Universal Scholarship Website</a:t>
            </a:r>
            <a:endParaRPr lang="en-US" sz="1400" dirty="0" smtClean="0"/>
          </a:p>
          <a:p>
            <a:pPr algn="ctr"/>
            <a:r>
              <a:rPr lang="en-US" sz="1600" b="1" dirty="0" smtClean="0"/>
              <a:t>Brunswick Guarantee</a:t>
            </a:r>
            <a:r>
              <a:rPr lang="en-US" sz="1600" dirty="0" smtClean="0"/>
              <a:t>:  Offered year-round</a:t>
            </a:r>
          </a:p>
          <a:p>
            <a:pPr algn="ctr"/>
            <a:r>
              <a:rPr lang="en-US" sz="1400" dirty="0" smtClean="0">
                <a:hlinkClick r:id="rId3"/>
              </a:rPr>
              <a:t>Brunswick Guarantee Website</a:t>
            </a:r>
            <a:endParaRPr lang="en-US" sz="1400" dirty="0"/>
          </a:p>
        </p:txBody>
      </p:sp>
      <p:pic>
        <p:nvPicPr>
          <p:cNvPr id="4" name="Ambarrasor Picture" descr="Photograph of 2020 BCC's Ambassadors" title="Ambassado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983" y="1874781"/>
            <a:ext cx="5453122" cy="2091447"/>
          </a:xfrm>
          <a:prstGeom prst="rect">
            <a:avLst/>
          </a:prstGeom>
        </p:spPr>
      </p:pic>
      <p:sp>
        <p:nvSpPr>
          <p:cNvPr id="5" name="Slide Text"/>
          <p:cNvSpPr>
            <a:spLocks noGrp="1"/>
          </p:cNvSpPr>
          <p:nvPr>
            <p:ph idx="1"/>
          </p:nvPr>
        </p:nvSpPr>
        <p:spPr>
          <a:xfrm>
            <a:off x="457900" y="2367489"/>
            <a:ext cx="5160645" cy="4145002"/>
          </a:xfrm>
        </p:spPr>
        <p:txBody>
          <a:bodyPr>
            <a:normAutofit/>
          </a:bodyPr>
          <a:lstStyle/>
          <a:p>
            <a:pPr marL="0" indent="0">
              <a:buNone/>
            </a:pPr>
            <a:r>
              <a:rPr lang="en-US" sz="1800" dirty="0" smtClean="0"/>
              <a:t>Brunswick </a:t>
            </a:r>
            <a:r>
              <a:rPr lang="en-US" sz="1800" dirty="0"/>
              <a:t>County high school students who graduate with a 2.3 GPA and BCC GED/Adult High School diploma recipients are eligible to pursue a degree, diploma or certificate at Brunswick Community College at no cost.  Free tuition, books and no fees!  </a:t>
            </a:r>
          </a:p>
          <a:p>
            <a:pPr marL="0" indent="0">
              <a:buNone/>
            </a:pPr>
            <a:r>
              <a:rPr lang="en-US" sz="1800" b="1" dirty="0" smtClean="0"/>
              <a:t>Stop </a:t>
            </a:r>
            <a:r>
              <a:rPr lang="en-US" sz="1800" b="1" dirty="0"/>
              <a:t>by the Office of Student Services to see if you qualify.   </a:t>
            </a:r>
            <a:r>
              <a:rPr lang="en-US" sz="1800" dirty="0"/>
              <a:t>To apply, complete both a Free Application for Federal Student Aid and  Scholarship Application. </a:t>
            </a:r>
            <a:endParaRPr lang="en-US" sz="1800" dirty="0" smtClean="0"/>
          </a:p>
          <a:p>
            <a:pPr marL="0" indent="0" fontAlgn="base">
              <a:buNone/>
            </a:pPr>
            <a:r>
              <a:rPr lang="en-US" sz="1800" dirty="0" smtClean="0"/>
              <a:t>Each </a:t>
            </a:r>
            <a:r>
              <a:rPr lang="en-US" sz="1800" dirty="0"/>
              <a:t>year there are also more than 100 Universal Scholarship opportunities.  Submit a Universal Scholarship Application to apply!  </a:t>
            </a:r>
          </a:p>
          <a:p>
            <a:pPr marL="0" indent="0" fontAlgn="base">
              <a:buNone/>
            </a:pPr>
            <a:r>
              <a:rPr lang="en-US" sz="1800" dirty="0" smtClean="0"/>
              <a:t>The </a:t>
            </a:r>
            <a:r>
              <a:rPr lang="en-US" sz="1800" dirty="0"/>
              <a:t>Universal Scholarship Office is located in Building A, 2</a:t>
            </a:r>
            <a:r>
              <a:rPr lang="en-US" sz="1800" baseline="30000" dirty="0"/>
              <a:t>nd</a:t>
            </a:r>
            <a:r>
              <a:rPr lang="en-US" sz="1800" dirty="0"/>
              <a:t> Floor.</a:t>
            </a:r>
          </a:p>
          <a:p>
            <a:pPr marL="0" indent="0">
              <a:buNone/>
            </a:pPr>
            <a:endParaRPr lang="en-US" sz="1600" dirty="0"/>
          </a:p>
          <a:p>
            <a:endParaRPr lang="en-US" sz="1800" dirty="0"/>
          </a:p>
          <a:p>
            <a:endParaRPr lang="en-US" sz="1800" dirty="0"/>
          </a:p>
          <a:p>
            <a:pPr marL="0" indent="0">
              <a:buNone/>
            </a:pPr>
            <a:endParaRPr lang="en-US" sz="1800" dirty="0"/>
          </a:p>
        </p:txBody>
      </p:sp>
      <p:sp>
        <p:nvSpPr>
          <p:cNvPr id="2" name="Slide Title - Brunswick Guarantee"/>
          <p:cNvSpPr>
            <a:spLocks noGrp="1"/>
          </p:cNvSpPr>
          <p:nvPr>
            <p:ph type="title"/>
          </p:nvPr>
        </p:nvSpPr>
        <p:spPr>
          <a:xfrm>
            <a:off x="457900" y="1183689"/>
            <a:ext cx="4592772" cy="1325563"/>
          </a:xfrm>
        </p:spPr>
        <p:txBody>
          <a:bodyPr>
            <a:normAutofit/>
          </a:bodyPr>
          <a:lstStyle/>
          <a:p>
            <a:r>
              <a:rPr lang="en-US" sz="3200" b="1" dirty="0" smtClean="0">
                <a:latin typeface="+mn-lt"/>
              </a:rPr>
              <a:t>Brunswick Guarantee</a:t>
            </a:r>
            <a:endParaRPr lang="en-US" sz="3200" b="1" dirty="0">
              <a:latin typeface="+mn-lt"/>
            </a:endParaRPr>
          </a:p>
        </p:txBody>
      </p:sp>
    </p:spTree>
    <p:extLst>
      <p:ext uri="{BB962C8B-B14F-4D97-AF65-F5344CB8AC3E}">
        <p14:creationId xmlns:p14="http://schemas.microsoft.com/office/powerpoint/2010/main" val="137830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9132</TotalTime>
  <Words>521</Words>
  <Application>Microsoft Office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Microsoft JhengHei</vt:lpstr>
      <vt:lpstr>Arial</vt:lpstr>
      <vt:lpstr>Calibri</vt:lpstr>
      <vt:lpstr>Calibri Light</vt:lpstr>
      <vt:lpstr>Office Theme</vt:lpstr>
      <vt:lpstr>Paying for College</vt:lpstr>
      <vt:lpstr>Steps to Complete your FAFSA </vt:lpstr>
      <vt:lpstr>Step 1</vt:lpstr>
      <vt:lpstr>Step 2</vt:lpstr>
      <vt:lpstr>Step 3</vt:lpstr>
      <vt:lpstr>Step 4</vt:lpstr>
      <vt:lpstr>Step 5</vt:lpstr>
      <vt:lpstr>Wrap-Up</vt:lpstr>
      <vt:lpstr>Brunswick Guarantee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Carmen B Ellis</cp:lastModifiedBy>
  <cp:revision>442</cp:revision>
  <cp:lastPrinted>2020-07-03T21:23:04Z</cp:lastPrinted>
  <dcterms:created xsi:type="dcterms:W3CDTF">2020-06-12T14:15:40Z</dcterms:created>
  <dcterms:modified xsi:type="dcterms:W3CDTF">2021-07-06T20:49:49Z</dcterms:modified>
</cp:coreProperties>
</file>