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7" name="Google Shape;177;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8" name="Google Shape;158;p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2"/>
          <p:cNvSpPr txBox="1"/>
          <p:nvPr>
            <p:ph type="title"/>
          </p:nvPr>
        </p:nvSpPr>
        <p:spPr>
          <a:xfrm>
            <a:off x="685800" y="1369172"/>
            <a:ext cx="5257800" cy="89889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b="1"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descr="Brunswick Community College Letter Head and Title of Presentation, &quot;New Student Orientation&quot;" id="17" name="Google Shape;17;p2" title="Presentation BCC Letterhead Title"/>
          <p:cNvGrpSpPr/>
          <p:nvPr/>
        </p:nvGrpSpPr>
        <p:grpSpPr>
          <a:xfrm>
            <a:off x="393883" y="295903"/>
            <a:ext cx="9234105" cy="655965"/>
            <a:chOff x="393883" y="295903"/>
            <a:chExt cx="9234105" cy="655965"/>
          </a:xfrm>
        </p:grpSpPr>
        <p:cxnSp>
          <p:nvCxnSpPr>
            <p:cNvPr id="18" name="Google Shape;18;p2"/>
            <p:cNvCxnSpPr/>
            <p:nvPr/>
          </p:nvCxnSpPr>
          <p:spPr>
            <a:xfrm>
              <a:off x="3517064" y="295903"/>
              <a:ext cx="12357" cy="655965"/>
            </a:xfrm>
            <a:prstGeom prst="straightConnector1">
              <a:avLst/>
            </a:prstGeom>
            <a:noFill/>
            <a:ln cap="flat" cmpd="sng" w="9525">
              <a:solidFill>
                <a:srgbClr val="002A5C"/>
              </a:solidFill>
              <a:prstDash val="solid"/>
              <a:miter lim="800000"/>
              <a:headEnd len="sm" w="sm" type="none"/>
              <a:tailEnd len="sm" w="sm" type="none"/>
            </a:ln>
          </p:spPr>
        </p:cxnSp>
        <p:pic>
          <p:nvPicPr>
            <p:cNvPr descr="Brunswick Community College Letter Head and Title of Presentation, &quot;New Student Orientation&quot;" id="19" name="Google Shape;19;p2" title="BCC Logo"/>
            <p:cNvPicPr preferRelativeResize="0"/>
            <p:nvPr/>
          </p:nvPicPr>
          <p:blipFill rotWithShape="1">
            <a:blip r:embed="rId2">
              <a:alphaModFix/>
            </a:blip>
            <a:srcRect b="0" l="0" r="0" t="0"/>
            <a:stretch/>
          </p:blipFill>
          <p:spPr>
            <a:xfrm>
              <a:off x="393883" y="295903"/>
              <a:ext cx="2787192" cy="655965"/>
            </a:xfrm>
            <a:prstGeom prst="rect">
              <a:avLst/>
            </a:prstGeom>
            <a:noFill/>
            <a:ln>
              <a:noFill/>
            </a:ln>
          </p:spPr>
        </p:pic>
        <p:sp>
          <p:nvSpPr>
            <p:cNvPr id="20" name="Google Shape;20;p2"/>
            <p:cNvSpPr txBox="1"/>
            <p:nvPr/>
          </p:nvSpPr>
          <p:spPr>
            <a:xfrm>
              <a:off x="3630600" y="437422"/>
              <a:ext cx="599738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163564"/>
                  </a:solidFill>
                  <a:latin typeface="Microsoft JhengHei"/>
                  <a:ea typeface="Microsoft JhengHei"/>
                  <a:cs typeface="Microsoft JhengHei"/>
                  <a:sym typeface="Microsoft JhengHei"/>
                </a:rPr>
                <a:t>NEW STUDENT ORIENTATION</a:t>
              </a:r>
              <a:endParaRPr b="1" sz="2400">
                <a:solidFill>
                  <a:srgbClr val="163564"/>
                </a:solidFill>
                <a:latin typeface="Microsoft JhengHei"/>
                <a:ea typeface="Microsoft JhengHei"/>
                <a:cs typeface="Microsoft JhengHei"/>
                <a:sym typeface="Microsoft JhengHe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descr="Brunswick Community College Letter Head and Title of Presentation, &quot;New Student Orientation&quot;" id="59" name="Google Shape;59;p8" title="Presentation BCC Letterhead Title"/>
          <p:cNvGrpSpPr/>
          <p:nvPr/>
        </p:nvGrpSpPr>
        <p:grpSpPr>
          <a:xfrm>
            <a:off x="393883" y="295903"/>
            <a:ext cx="9234105" cy="655965"/>
            <a:chOff x="393883" y="295903"/>
            <a:chExt cx="9234105" cy="655965"/>
          </a:xfrm>
        </p:grpSpPr>
        <p:cxnSp>
          <p:nvCxnSpPr>
            <p:cNvPr id="60" name="Google Shape;60;p8"/>
            <p:cNvCxnSpPr/>
            <p:nvPr/>
          </p:nvCxnSpPr>
          <p:spPr>
            <a:xfrm>
              <a:off x="3517064" y="295903"/>
              <a:ext cx="12357" cy="655965"/>
            </a:xfrm>
            <a:prstGeom prst="straightConnector1">
              <a:avLst/>
            </a:prstGeom>
            <a:noFill/>
            <a:ln cap="flat" cmpd="sng" w="9525">
              <a:solidFill>
                <a:srgbClr val="002A5C"/>
              </a:solidFill>
              <a:prstDash val="solid"/>
              <a:miter lim="800000"/>
              <a:headEnd len="sm" w="sm" type="none"/>
              <a:tailEnd len="sm" w="sm" type="none"/>
            </a:ln>
          </p:spPr>
        </p:cxnSp>
        <p:pic>
          <p:nvPicPr>
            <p:cNvPr descr="Brunswick Community College Letter Head and Title of Presentation, &quot;New Student Orientation&quot;" id="61" name="Google Shape;61;p8" title="BCC Logo"/>
            <p:cNvPicPr preferRelativeResize="0"/>
            <p:nvPr/>
          </p:nvPicPr>
          <p:blipFill rotWithShape="1">
            <a:blip r:embed="rId2">
              <a:alphaModFix/>
            </a:blip>
            <a:srcRect b="0" l="0" r="0" t="0"/>
            <a:stretch/>
          </p:blipFill>
          <p:spPr>
            <a:xfrm>
              <a:off x="393883" y="295903"/>
              <a:ext cx="2787192" cy="655965"/>
            </a:xfrm>
            <a:prstGeom prst="rect">
              <a:avLst/>
            </a:prstGeom>
            <a:noFill/>
            <a:ln>
              <a:noFill/>
            </a:ln>
          </p:spPr>
        </p:pic>
        <p:sp>
          <p:nvSpPr>
            <p:cNvPr id="62" name="Google Shape;62;p8"/>
            <p:cNvSpPr txBox="1"/>
            <p:nvPr/>
          </p:nvSpPr>
          <p:spPr>
            <a:xfrm>
              <a:off x="3630600" y="437422"/>
              <a:ext cx="599738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163564"/>
                  </a:solidFill>
                  <a:latin typeface="Microsoft JhengHei"/>
                  <a:ea typeface="Microsoft JhengHei"/>
                  <a:cs typeface="Microsoft JhengHei"/>
                  <a:sym typeface="Microsoft JhengHei"/>
                </a:rPr>
                <a:t>NEW STUDENT ORIENTATION</a:t>
              </a:r>
              <a:endParaRPr b="1" sz="2400">
                <a:solidFill>
                  <a:srgbClr val="163564"/>
                </a:solidFill>
                <a:latin typeface="Microsoft JhengHei"/>
                <a:ea typeface="Microsoft JhengHei"/>
                <a:cs typeface="Microsoft JhengHei"/>
                <a:sym typeface="Microsoft JhengHe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3" name="Google Shape;73;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slide" Target="/ppt/slides/slide10.xml"/><Relationship Id="rId5" Type="http://schemas.openxmlformats.org/officeDocument/2006/relationships/slide" Target="/ppt/slides/slide10.xml"/><Relationship Id="rId6" Type="http://schemas.openxmlformats.org/officeDocument/2006/relationships/hyperlink" Target="https://www.brunswickcc.edu/web/wpc/uploads/2020/03/User-Guide-8-25-19.pdf?x45632" TargetMode="External"/><Relationship Id="rId7" Type="http://schemas.openxmlformats.org/officeDocument/2006/relationships/hyperlink" Target="https://www.brunswickcc.edu/web/wpc/uploads/2013/03/ConfirmingRegistration.pdf?x3025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brunswickcc.edu/mybcc/" TargetMode="External"/><Relationship Id="rId4" Type="http://schemas.openxmlformats.org/officeDocument/2006/relationships/slide" Target="/ppt/slides/slide10.xml"/><Relationship Id="rId11" Type="http://schemas.openxmlformats.org/officeDocument/2006/relationships/image" Target="../media/image15.png"/><Relationship Id="rId10" Type="http://schemas.openxmlformats.org/officeDocument/2006/relationships/hyperlink" Target="https://www.brunswickcc.edu/about/campus-safety-security/dolphin-alerts/" TargetMode="External"/><Relationship Id="rId12" Type="http://schemas.openxmlformats.org/officeDocument/2006/relationships/slide" Target="/ppt/slides/slide10.xml"/><Relationship Id="rId9" Type="http://schemas.openxmlformats.org/officeDocument/2006/relationships/hyperlink" Target="https://ss.brunswickcc.edu/Student/Account/Login?ReturnUrl=/Student/" TargetMode="External"/><Relationship Id="rId5" Type="http://schemas.openxmlformats.org/officeDocument/2006/relationships/hyperlink" Target="https://moodle.brunswickcc.edu/course/view.php?id=1270%22target%3D%22_blank%22" TargetMode="External"/><Relationship Id="rId6" Type="http://schemas.openxmlformats.org/officeDocument/2006/relationships/hyperlink" Target="https://password-reset.brunswickcc.edu/PasswordReset" TargetMode="External"/><Relationship Id="rId7" Type="http://schemas.openxmlformats.org/officeDocument/2006/relationships/hyperlink" Target="https://outlook.office365.com/mail/inbox" TargetMode="External"/><Relationship Id="rId8" Type="http://schemas.openxmlformats.org/officeDocument/2006/relationships/hyperlink" Target="https://moodle.brunswickcc.edu/course/view.php?id=1270%22target%3D%22_blank%2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slide" Target="/ppt/slides/slide10.xml"/><Relationship Id="rId6" Type="http://schemas.openxmlformats.org/officeDocument/2006/relationships/hyperlink" Target="https://password-reset.brunswickcc.edu/PasswordRes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hyperlink" Target="https://www.brunswickcc.edu/dolphin-alert" TargetMode="External"/><Relationship Id="rId11" Type="http://schemas.openxmlformats.org/officeDocument/2006/relationships/hyperlink" Target="https://dq88c.app.goo.gl/Zmtu" TargetMode="External"/><Relationship Id="rId10" Type="http://schemas.openxmlformats.org/officeDocument/2006/relationships/hyperlink" Target="https://dq88c.app.goo.gl/xJwB" TargetMode="External"/><Relationship Id="rId12" Type="http://schemas.openxmlformats.org/officeDocument/2006/relationships/image" Target="../media/image11.png"/><Relationship Id="rId9" Type="http://schemas.openxmlformats.org/officeDocument/2006/relationships/hyperlink" Target="https://dq88c.app.goo.gl/rjkR" TargetMode="External"/><Relationship Id="rId5" Type="http://schemas.openxmlformats.org/officeDocument/2006/relationships/hyperlink" Target="https://www.brunswickcc.edu/dolphin-alert" TargetMode="External"/><Relationship Id="rId6" Type="http://schemas.openxmlformats.org/officeDocument/2006/relationships/slide" Target="/ppt/slides/slide10.xml"/><Relationship Id="rId7" Type="http://schemas.openxmlformats.org/officeDocument/2006/relationships/hyperlink" Target="https://dq88c.app.goo.gl/34Rf" TargetMode="External"/><Relationship Id="rId8" Type="http://schemas.openxmlformats.org/officeDocument/2006/relationships/hyperlink" Target="https://dq88c.app.goo.gl/Szb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slide" Target="/ppt/slides/slide10.xml"/><Relationship Id="rId5" Type="http://schemas.openxmlformats.org/officeDocument/2006/relationships/hyperlink" Target="https://moodle.brunswickcc.edu/" TargetMode="External"/><Relationship Id="rId6" Type="http://schemas.openxmlformats.org/officeDocument/2006/relationships/hyperlink" Target="https://moodle.brunswickcc.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hyperlink" Target="https://www.youtube.com/watch?v=ZidZCPDgkfc" TargetMode="External"/><Relationship Id="rId5" Type="http://schemas.openxmlformats.org/officeDocument/2006/relationships/image" Target="../media/image8.jpg"/><Relationship Id="rId6" Type="http://schemas.openxmlformats.org/officeDocument/2006/relationships/slide" Target="/ppt/slides/slide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youtube.com/watch?v=I0lDau83Cbc" TargetMode="External"/><Relationship Id="rId4" Type="http://schemas.openxmlformats.org/officeDocument/2006/relationships/hyperlink" Target="https://www.youtube.com/watch?v=-fJ6oOJqDTg" TargetMode="External"/><Relationship Id="rId5" Type="http://schemas.openxmlformats.org/officeDocument/2006/relationships/image" Target="../media/image10.jpg"/><Relationship Id="rId6" Type="http://schemas.openxmlformats.org/officeDocument/2006/relationships/slide" Target="/ppt/slides/slide10.xml"/><Relationship Id="rId7"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slide" Target="/ppt/slides/slide10.xml"/><Relationship Id="rId6" Type="http://schemas.openxmlformats.org/officeDocument/2006/relationships/slide" Target="/ppt/slides/slide10.xml"/><Relationship Id="rId7" Type="http://schemas.openxmlformats.org/officeDocument/2006/relationships/slide" Target="/ppt/slides/slide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slide" Target="/ppt/slides/slide10.xml"/><Relationship Id="rId4" Type="http://schemas.openxmlformats.org/officeDocument/2006/relationships/hyperlink" Target="https://www.qless.com/L" TargetMode="External"/><Relationship Id="rId5" Type="http://schemas.openxmlformats.org/officeDocument/2006/relationships/hyperlink" Target="https://kiosk.na4.qless.com/kiosk/app/home/166" TargetMode="External"/><Relationship Id="rId6" Type="http://schemas.openxmlformats.org/officeDocument/2006/relationships/image" Target="../media/image14.png"/><Relationship Id="rId7" Type="http://schemas.openxmlformats.org/officeDocument/2006/relationships/slide" Target="/ppt/slides/slide1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descr="Image of Computer Table and Cellular Phone" id="93" name="Google Shape;93;p13" title="Image Computer Tablet"/>
          <p:cNvPicPr preferRelativeResize="0"/>
          <p:nvPr/>
        </p:nvPicPr>
        <p:blipFill rotWithShape="1">
          <a:blip r:embed="rId3">
            <a:alphaModFix/>
          </a:blip>
          <a:srcRect b="0" l="0" r="0" t="0"/>
          <a:stretch/>
        </p:blipFill>
        <p:spPr>
          <a:xfrm>
            <a:off x="6267536" y="1779513"/>
            <a:ext cx="4852416" cy="3639312"/>
          </a:xfrm>
          <a:prstGeom prst="rect">
            <a:avLst/>
          </a:prstGeom>
          <a:noFill/>
          <a:ln>
            <a:noFill/>
          </a:ln>
        </p:spPr>
      </p:pic>
      <p:sp>
        <p:nvSpPr>
          <p:cNvPr id="94" name="Google Shape;94;p13"/>
          <p:cNvSpPr txBox="1"/>
          <p:nvPr>
            <p:ph type="title"/>
          </p:nvPr>
        </p:nvSpPr>
        <p:spPr>
          <a:xfrm>
            <a:off x="446120" y="2700270"/>
            <a:ext cx="5821416" cy="89889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lang="en-US" sz="3600"/>
              <a:t>Getting Connected</a:t>
            </a:r>
            <a:br>
              <a:rPr lang="en-US" sz="3600"/>
            </a:br>
            <a:r>
              <a:rPr lang="en-US" sz="3600" u="sng"/>
              <a:t>What you Need to Know</a:t>
            </a:r>
            <a:br>
              <a:rPr lang="en-US" sz="2880" u="sng"/>
            </a:br>
            <a:endParaRPr sz="2880"/>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descr="Photograph of Students meeting with an Academic Advisor" id="179" name="Google Shape;179;p22" title="Advising"/>
          <p:cNvPicPr preferRelativeResize="0"/>
          <p:nvPr/>
        </p:nvPicPr>
        <p:blipFill rotWithShape="1">
          <a:blip r:embed="rId3">
            <a:alphaModFix/>
          </a:blip>
          <a:srcRect b="0" l="0" r="0" t="0"/>
          <a:stretch/>
        </p:blipFill>
        <p:spPr>
          <a:xfrm>
            <a:off x="6776065" y="1544653"/>
            <a:ext cx="4489018" cy="2994029"/>
          </a:xfrm>
          <a:prstGeom prst="rect">
            <a:avLst/>
          </a:prstGeom>
          <a:noFill/>
          <a:ln>
            <a:noFill/>
          </a:ln>
          <a:effectLst>
            <a:outerShdw blurRad="292100" rotWithShape="0" algn="tl" dir="2700000" dist="139700">
              <a:srgbClr val="333333">
                <a:alpha val="64705"/>
              </a:srgbClr>
            </a:outerShdw>
          </a:effectLst>
        </p:spPr>
      </p:pic>
      <p:sp>
        <p:nvSpPr>
          <p:cNvPr id="180" name="Google Shape;180;p22">
            <a:hlinkClick action="ppaction://hlinksldjump" r:id="rId4"/>
          </p:cNvPr>
          <p:cNvSpPr txBox="1"/>
          <p:nvPr/>
        </p:nvSpPr>
        <p:spPr>
          <a:xfrm>
            <a:off x="817605" y="2462669"/>
            <a:ext cx="4723224" cy="2693045"/>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 Success Coach/Advisor must approve your schedule prior to registering for classes.</a:t>
            </a:r>
            <a:endParaRPr/>
          </a:p>
          <a:p>
            <a:pPr indent="0" lvl="0" marL="0" marR="0" rtl="0" algn="l">
              <a:spcBef>
                <a:spcPts val="600"/>
              </a:spcBef>
              <a:spcAft>
                <a:spcPts val="0"/>
              </a:spcAft>
              <a:buNone/>
            </a:pPr>
            <a:r>
              <a:rPr lang="en-US" sz="1800">
                <a:solidFill>
                  <a:schemeClr val="dk1"/>
                </a:solidFill>
                <a:latin typeface="Calibri"/>
                <a:ea typeface="Calibri"/>
                <a:cs typeface="Calibri"/>
                <a:sym typeface="Calibri"/>
              </a:rPr>
              <a:t>To schedule a Zoom chat session, email a Success Coach at:</a:t>
            </a:r>
            <a:endParaRPr/>
          </a:p>
          <a:p>
            <a:pPr indent="0" lvl="0" marL="0" marR="0" rtl="0" algn="l">
              <a:spcBef>
                <a:spcPts val="0"/>
              </a:spcBef>
              <a:spcAft>
                <a:spcPts val="0"/>
              </a:spcAft>
              <a:buNone/>
            </a:pPr>
            <a:r>
              <a:rPr b="1" lang="en-US" sz="1000">
                <a:solidFill>
                  <a:schemeClr val="dk1"/>
                </a:solidFill>
                <a:latin typeface="Calibri"/>
                <a:ea typeface="Calibri"/>
                <a:cs typeface="Calibri"/>
                <a:sym typeface="Calibri"/>
              </a:rPr>
              <a:t> </a:t>
            </a:r>
            <a:endParaRPr/>
          </a:p>
          <a:p>
            <a:pPr indent="0" lvl="0" marL="0" marR="0" rtl="0" algn="ctr">
              <a:spcBef>
                <a:spcPts val="0"/>
              </a:spcBef>
              <a:spcAft>
                <a:spcPts val="0"/>
              </a:spcAft>
              <a:buNone/>
            </a:pPr>
            <a:r>
              <a:rPr b="1" lang="en-US" sz="1800">
                <a:solidFill>
                  <a:schemeClr val="dk1"/>
                </a:solidFill>
                <a:latin typeface="Calibri"/>
                <a:ea typeface="Calibri"/>
                <a:cs typeface="Calibri"/>
                <a:sym typeface="Calibri"/>
              </a:rPr>
              <a:t>academicsupport@brunswickcc.edu </a:t>
            </a:r>
            <a:endParaRPr/>
          </a:p>
          <a:p>
            <a:pPr indent="0" lvl="0" marL="0" marR="0" rtl="0" algn="ctr">
              <a:spcBef>
                <a:spcPts val="600"/>
              </a:spcBef>
              <a:spcAft>
                <a:spcPts val="0"/>
              </a:spcAft>
              <a:buNone/>
            </a:pPr>
            <a:r>
              <a:rPr lang="en-US" sz="1800">
                <a:solidFill>
                  <a:schemeClr val="dk1"/>
                </a:solidFill>
                <a:latin typeface="Calibri"/>
                <a:ea typeface="Calibri"/>
                <a:cs typeface="Calibri"/>
                <a:sym typeface="Calibri"/>
              </a:rPr>
              <a:t>Accepting appointments: </a:t>
            </a:r>
            <a:endParaRPr sz="1800">
              <a:solidFill>
                <a:schemeClr val="dk1"/>
              </a:solidFill>
              <a:latin typeface="Calibri"/>
              <a:ea typeface="Calibri"/>
              <a:cs typeface="Calibri"/>
              <a:sym typeface="Calibri"/>
            </a:endParaRPr>
          </a:p>
          <a:p>
            <a:pPr indent="0" lvl="0" marL="0" marR="0" rtl="0" algn="ctr">
              <a:spcBef>
                <a:spcPts val="600"/>
              </a:spcBef>
              <a:spcAft>
                <a:spcPts val="0"/>
              </a:spcAft>
              <a:buNone/>
            </a:pPr>
            <a:r>
              <a:rPr b="1" lang="en-US" sz="1800">
                <a:solidFill>
                  <a:schemeClr val="dk1"/>
                </a:solidFill>
                <a:latin typeface="Calibri"/>
                <a:ea typeface="Calibri"/>
                <a:cs typeface="Calibri"/>
                <a:sym typeface="Calibri"/>
              </a:rPr>
              <a:t>Monday thru Thursday, 8-4</a:t>
            </a:r>
            <a:endParaRPr/>
          </a:p>
          <a:p>
            <a:pPr indent="0" lvl="0" marL="0" marR="0" rtl="0" algn="ctr">
              <a:spcBef>
                <a:spcPts val="0"/>
              </a:spcBef>
              <a:spcAft>
                <a:spcPts val="0"/>
              </a:spcAft>
              <a:buNone/>
            </a:pPr>
            <a:r>
              <a:rPr b="1" lang="en-US" sz="1800">
                <a:solidFill>
                  <a:schemeClr val="dk1"/>
                </a:solidFill>
                <a:latin typeface="Calibri"/>
                <a:ea typeface="Calibri"/>
                <a:cs typeface="Calibri"/>
                <a:sym typeface="Calibri"/>
              </a:rPr>
              <a:t>Friday 8-12:00</a:t>
            </a:r>
            <a:endParaRPr sz="1800">
              <a:solidFill>
                <a:schemeClr val="dk1"/>
              </a:solidFill>
              <a:latin typeface="Calibri"/>
              <a:ea typeface="Calibri"/>
              <a:cs typeface="Calibri"/>
              <a:sym typeface="Calibri"/>
            </a:endParaRPr>
          </a:p>
        </p:txBody>
      </p:sp>
      <p:sp>
        <p:nvSpPr>
          <p:cNvPr descr="Red Text Box with Words &quot;Register Now&quot;" id="181" name="Google Shape;181;p22" title="Register Now Banner">
            <a:hlinkClick action="ppaction://hlinksldjump" r:id="rId5"/>
          </p:cNvPr>
          <p:cNvSpPr txBox="1"/>
          <p:nvPr/>
        </p:nvSpPr>
        <p:spPr>
          <a:xfrm>
            <a:off x="817605" y="1544653"/>
            <a:ext cx="4821196" cy="869469"/>
          </a:xfrm>
          <a:prstGeom prst="rect">
            <a:avLst/>
          </a:prstGeom>
          <a:solidFill>
            <a:srgbClr val="FF000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000">
                <a:solidFill>
                  <a:schemeClr val="lt1"/>
                </a:solidFill>
                <a:latin typeface="Calibri"/>
                <a:ea typeface="Calibri"/>
                <a:cs typeface="Calibri"/>
                <a:sym typeface="Calibri"/>
              </a:rPr>
              <a:t>Register Now!</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p:txBody>
      </p:sp>
      <p:sp>
        <p:nvSpPr>
          <p:cNvPr descr="Hyperlink to BCC's Website to view Self-Service Guide Registering for Classes" id="182" name="Google Shape;182;p22" title="Self-Service Guide Button">
            <a:hlinkClick r:id="rId6"/>
          </p:cNvPr>
          <p:cNvSpPr/>
          <p:nvPr/>
        </p:nvSpPr>
        <p:spPr>
          <a:xfrm>
            <a:off x="5748953" y="4793025"/>
            <a:ext cx="2716764" cy="943391"/>
          </a:xfrm>
          <a:prstGeom prst="rect">
            <a:avLst/>
          </a:prstGeom>
          <a:solidFill>
            <a:srgbClr val="005EBE"/>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Self-Service Guide</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Registering for Classes</a:t>
            </a:r>
            <a:endParaRPr sz="1800">
              <a:solidFill>
                <a:schemeClr val="lt1"/>
              </a:solidFill>
              <a:latin typeface="Calibri"/>
              <a:ea typeface="Calibri"/>
              <a:cs typeface="Calibri"/>
              <a:sym typeface="Calibri"/>
            </a:endParaRPr>
          </a:p>
        </p:txBody>
      </p:sp>
      <p:sp>
        <p:nvSpPr>
          <p:cNvPr descr="Hyperlink to BCC's Website to view Quick Guide to Confirm Registration" id="183" name="Google Shape;183;p22" title="Quick Guide Button">
            <a:hlinkClick r:id="rId7"/>
          </p:cNvPr>
          <p:cNvSpPr/>
          <p:nvPr/>
        </p:nvSpPr>
        <p:spPr>
          <a:xfrm>
            <a:off x="8796812" y="4774460"/>
            <a:ext cx="2716764" cy="943391"/>
          </a:xfrm>
          <a:prstGeom prst="rect">
            <a:avLst/>
          </a:prstGeom>
          <a:solidFill>
            <a:srgbClr val="005EBE"/>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Quick Guide to</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Confirm Registration</a:t>
            </a:r>
            <a:endParaRPr sz="1800">
              <a:solidFill>
                <a:schemeClr val="lt1"/>
              </a:solidFill>
              <a:latin typeface="Calibri"/>
              <a:ea typeface="Calibri"/>
              <a:cs typeface="Calibri"/>
              <a:sym typeface="Calibri"/>
            </a:endParaRPr>
          </a:p>
        </p:txBody>
      </p:sp>
      <p:sp>
        <p:nvSpPr>
          <p:cNvPr id="184" name="Google Shape;184;p22"/>
          <p:cNvSpPr txBox="1"/>
          <p:nvPr>
            <p:ph type="title"/>
          </p:nvPr>
        </p:nvSpPr>
        <p:spPr>
          <a:xfrm>
            <a:off x="8719457" y="78416"/>
            <a:ext cx="2699657" cy="8988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r>
              <a:rPr lang="en-US">
                <a:solidFill>
                  <a:schemeClr val="lt1"/>
                </a:solidFill>
              </a:rPr>
              <a:t>Register Now</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nvSpPr>
        <p:spPr>
          <a:xfrm>
            <a:off x="8476757" y="5002678"/>
            <a:ext cx="2245672" cy="40011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u="sng">
                <a:solidFill>
                  <a:schemeClr val="hlink"/>
                </a:solidFill>
                <a:latin typeface="Calibri"/>
                <a:ea typeface="Calibri"/>
                <a:cs typeface="Calibri"/>
                <a:sym typeface="Calibri"/>
                <a:hlinkClick r:id="rId3"/>
              </a:rPr>
              <a:t>MyBcc Website</a:t>
            </a:r>
            <a:endParaRPr sz="2000">
              <a:solidFill>
                <a:srgbClr val="002A5B"/>
              </a:solidFill>
              <a:latin typeface="Arial"/>
              <a:ea typeface="Arial"/>
              <a:cs typeface="Arial"/>
              <a:sym typeface="Arial"/>
            </a:endParaRPr>
          </a:p>
        </p:txBody>
      </p:sp>
      <p:sp>
        <p:nvSpPr>
          <p:cNvPr id="100" name="Google Shape;100;p14">
            <a:hlinkClick action="ppaction://hlinksldjump" r:id="rId4"/>
          </p:cNvPr>
          <p:cNvSpPr txBox="1"/>
          <p:nvPr/>
        </p:nvSpPr>
        <p:spPr>
          <a:xfrm>
            <a:off x="326645" y="2647559"/>
            <a:ext cx="5867326" cy="2246769"/>
          </a:xfrm>
          <a:prstGeom prst="rect">
            <a:avLst/>
          </a:prstGeom>
          <a:solidFill>
            <a:schemeClr val="lt1">
              <a:alpha val="32941"/>
            </a:schemeClr>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5"/>
              </a:rPr>
              <a:t>Student Technology Orientation</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6"/>
              </a:rPr>
              <a:t>Password Reset and Change</a:t>
            </a:r>
            <a:r>
              <a:rPr lang="en-US" sz="2000">
                <a:solidFill>
                  <a:schemeClr val="dk1"/>
                </a:solidFill>
                <a:latin typeface="Calibri"/>
                <a:ea typeface="Calibri"/>
                <a:cs typeface="Calibri"/>
                <a:sym typeface="Calibri"/>
              </a:rPr>
              <a:t>: Initial set, reset, and change passwords.  Passwords Expire every 90 days</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7"/>
              </a:rPr>
              <a:t>Student Email</a:t>
            </a:r>
            <a:r>
              <a:rPr lang="en-US" sz="2000">
                <a:solidFill>
                  <a:schemeClr val="dk1"/>
                </a:solidFill>
                <a:latin typeface="Calibri"/>
                <a:ea typeface="Calibri"/>
                <a:cs typeface="Calibri"/>
                <a:sym typeface="Calibri"/>
              </a:rPr>
              <a:t>  </a:t>
            </a:r>
            <a:endParaRPr/>
          </a:p>
          <a:p>
            <a:pPr indent="-285750" lvl="0" marL="285750" marR="0" rtl="0" algn="l">
              <a:spcBef>
                <a:spcPts val="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8"/>
              </a:rPr>
              <a:t>Moodle Login</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9"/>
              </a:rPr>
              <a:t>Self-Service</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u="sng">
                <a:solidFill>
                  <a:schemeClr val="hlink"/>
                </a:solidFill>
                <a:latin typeface="Calibri"/>
                <a:ea typeface="Calibri"/>
                <a:cs typeface="Calibri"/>
                <a:sym typeface="Calibri"/>
                <a:hlinkClick r:id="rId10"/>
              </a:rPr>
              <a:t>Dolphin Alert</a:t>
            </a: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grpSp>
        <p:nvGrpSpPr>
          <p:cNvPr descr="Image of MyBCC Webpage with the Student Portal Icon circled in red with a red arrow pointing to the circle" id="101" name="Google Shape;101;p14" title="Image of MyBCC Webpage"/>
          <p:cNvGrpSpPr/>
          <p:nvPr/>
        </p:nvGrpSpPr>
        <p:grpSpPr>
          <a:xfrm>
            <a:off x="6547782" y="1484432"/>
            <a:ext cx="5226133" cy="3348578"/>
            <a:chOff x="4157806" y="2338074"/>
            <a:chExt cx="4652404" cy="2984725"/>
          </a:xfrm>
        </p:grpSpPr>
        <p:pic>
          <p:nvPicPr>
            <p:cNvPr descr="Image of MyBCC Webpage with the Student Portal Icon circled in red with a red arrow pointing to the circle" id="102" name="Google Shape;102;p14" title="Image of MyBcc WebPage"/>
            <p:cNvPicPr preferRelativeResize="0"/>
            <p:nvPr/>
          </p:nvPicPr>
          <p:blipFill rotWithShape="1">
            <a:blip r:embed="rId11">
              <a:alphaModFix/>
            </a:blip>
            <a:srcRect b="10079" l="16737" r="16164" t="11737"/>
            <a:stretch/>
          </p:blipFill>
          <p:spPr>
            <a:xfrm>
              <a:off x="4256498" y="2338074"/>
              <a:ext cx="4553712" cy="2984725"/>
            </a:xfrm>
            <a:prstGeom prst="rect">
              <a:avLst/>
            </a:prstGeom>
            <a:noFill/>
            <a:ln>
              <a:noFill/>
            </a:ln>
            <a:effectLst>
              <a:outerShdw blurRad="190500" rotWithShape="0" algn="tl">
                <a:srgbClr val="000000">
                  <a:alpha val="69803"/>
                </a:srgbClr>
              </a:outerShdw>
            </a:effectLst>
          </p:spPr>
        </p:pic>
        <p:sp>
          <p:nvSpPr>
            <p:cNvPr descr="Image of MyBCC Webpage with the Student Portal Icon circled in red with a red arrow pointing to the circle" id="103" name="Google Shape;103;p14" title="Red Circle"/>
            <p:cNvSpPr/>
            <p:nvPr/>
          </p:nvSpPr>
          <p:spPr>
            <a:xfrm>
              <a:off x="4157806" y="3324404"/>
              <a:ext cx="1331992" cy="549532"/>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descr="Image of MyBCC Webpage with the Student Portal Icon circled in red with a red arrow pointing to the circle" id="104" name="Google Shape;104;p14" title="Red Arrow"/>
            <p:cNvCxnSpPr/>
            <p:nvPr/>
          </p:nvCxnSpPr>
          <p:spPr>
            <a:xfrm flipH="1">
              <a:off x="5078318" y="2656494"/>
              <a:ext cx="411480" cy="576584"/>
            </a:xfrm>
            <a:prstGeom prst="straightConnector1">
              <a:avLst/>
            </a:prstGeom>
            <a:noFill/>
            <a:ln cap="flat" cmpd="sng" w="57150">
              <a:solidFill>
                <a:srgbClr val="FF0000"/>
              </a:solidFill>
              <a:prstDash val="solid"/>
              <a:miter lim="800000"/>
              <a:headEnd len="sm" w="sm" type="none"/>
              <a:tailEnd len="med" w="med" type="triangle"/>
            </a:ln>
          </p:spPr>
        </p:cxnSp>
      </p:grpSp>
      <p:sp>
        <p:nvSpPr>
          <p:cNvPr id="105" name="Google Shape;105;p14">
            <a:hlinkClick action="ppaction://hlinksldjump" r:id="rId12"/>
          </p:cNvPr>
          <p:cNvSpPr txBox="1"/>
          <p:nvPr/>
        </p:nvSpPr>
        <p:spPr>
          <a:xfrm>
            <a:off x="299444" y="1883599"/>
            <a:ext cx="5866371" cy="707886"/>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You only need to remember one password to access BCC’s technology.</a:t>
            </a:r>
            <a:endParaRPr sz="2000">
              <a:solidFill>
                <a:schemeClr val="dk1"/>
              </a:solidFill>
              <a:latin typeface="Calibri"/>
              <a:ea typeface="Calibri"/>
              <a:cs typeface="Calibri"/>
              <a:sym typeface="Calibri"/>
            </a:endParaRPr>
          </a:p>
        </p:txBody>
      </p:sp>
      <p:sp>
        <p:nvSpPr>
          <p:cNvPr id="106" name="Google Shape;106;p14"/>
          <p:cNvSpPr txBox="1"/>
          <p:nvPr>
            <p:ph type="title"/>
          </p:nvPr>
        </p:nvSpPr>
        <p:spPr>
          <a:xfrm>
            <a:off x="326645" y="1190109"/>
            <a:ext cx="5257800" cy="8988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a:t>Let’s Get Connected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txBox="1"/>
          <p:nvPr/>
        </p:nvSpPr>
        <p:spPr>
          <a:xfrm>
            <a:off x="7836090" y="4086349"/>
            <a:ext cx="3288117" cy="166199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Instructional Technologies </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(Distance Learning)</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Building A (2</a:t>
            </a:r>
            <a:r>
              <a:rPr b="1" baseline="30000" lang="en-US" sz="1600">
                <a:solidFill>
                  <a:schemeClr val="dk1"/>
                </a:solidFill>
                <a:latin typeface="Calibri"/>
                <a:ea typeface="Calibri"/>
                <a:cs typeface="Calibri"/>
                <a:sym typeface="Calibri"/>
              </a:rPr>
              <a:t>nd</a:t>
            </a:r>
            <a:r>
              <a:rPr b="1" lang="en-US" sz="1600">
                <a:solidFill>
                  <a:schemeClr val="dk1"/>
                </a:solidFill>
                <a:latin typeface="Calibri"/>
                <a:ea typeface="Calibri"/>
                <a:cs typeface="Calibri"/>
                <a:sym typeface="Calibri"/>
              </a:rPr>
              <a:t> Floor, Library)</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brunsdl@brunswickcc.edu</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910.755.7390</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age of Username Password Images provided by Stock Photos &amp; Vectors Shutterstock" id="112" name="Google Shape;112;p15" title="Log in Image"/>
          <p:cNvPicPr preferRelativeResize="0"/>
          <p:nvPr/>
        </p:nvPicPr>
        <p:blipFill rotWithShape="1">
          <a:blip r:embed="rId3">
            <a:alphaModFix/>
          </a:blip>
          <a:srcRect b="12819" l="0" r="0" t="0"/>
          <a:stretch/>
        </p:blipFill>
        <p:spPr>
          <a:xfrm>
            <a:off x="7618012" y="1567088"/>
            <a:ext cx="3724275" cy="2325097"/>
          </a:xfrm>
          <a:prstGeom prst="rect">
            <a:avLst/>
          </a:prstGeom>
          <a:noFill/>
          <a:ln>
            <a:noFill/>
          </a:ln>
        </p:spPr>
      </p:pic>
      <p:pic>
        <p:nvPicPr>
          <p:cNvPr descr="Image of the slash, dash, underscore, and exclamation mark special characters (/-_!)" id="113" name="Google Shape;113;p15" title="Symbol Image"/>
          <p:cNvPicPr preferRelativeResize="0"/>
          <p:nvPr/>
        </p:nvPicPr>
        <p:blipFill rotWithShape="1">
          <a:blip r:embed="rId4">
            <a:alphaModFix/>
          </a:blip>
          <a:srcRect b="8835" l="0" r="0" t="0"/>
          <a:stretch/>
        </p:blipFill>
        <p:spPr>
          <a:xfrm>
            <a:off x="1918252" y="4853407"/>
            <a:ext cx="3048000" cy="1007266"/>
          </a:xfrm>
          <a:prstGeom prst="rect">
            <a:avLst/>
          </a:prstGeom>
          <a:noFill/>
          <a:ln>
            <a:noFill/>
          </a:ln>
        </p:spPr>
      </p:pic>
      <p:sp>
        <p:nvSpPr>
          <p:cNvPr id="114" name="Google Shape;114;p15">
            <a:hlinkClick action="ppaction://hlinksldjump" r:id="rId5"/>
          </p:cNvPr>
          <p:cNvSpPr txBox="1"/>
          <p:nvPr/>
        </p:nvSpPr>
        <p:spPr>
          <a:xfrm>
            <a:off x="504843" y="1442746"/>
            <a:ext cx="6918101" cy="3424014"/>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Usernames are issued during admissions process and are provided in your Acceptance Email.  The standard username format is the first four letters of your first name (all lowercase) and the last five numbers of your student ID number.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Set your initial password and manage passwords through your Student Portal, </a:t>
            </a:r>
            <a:r>
              <a:rPr lang="en-US" sz="1800" u="sng">
                <a:solidFill>
                  <a:schemeClr val="hlink"/>
                </a:solidFill>
                <a:latin typeface="Calibri"/>
                <a:ea typeface="Calibri"/>
                <a:cs typeface="Calibri"/>
                <a:sym typeface="Calibri"/>
                <a:hlinkClick r:id="rId6"/>
              </a:rPr>
              <a:t>Password Set and Reset</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05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Format:</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8-10 characters</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Begin with letter or number</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Include both upper and lower case letters</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One special character – Use one of these special characters :</a:t>
            </a:r>
            <a:endParaRPr/>
          </a:p>
        </p:txBody>
      </p:sp>
      <p:sp>
        <p:nvSpPr>
          <p:cNvPr id="115" name="Google Shape;115;p15"/>
          <p:cNvSpPr txBox="1"/>
          <p:nvPr>
            <p:ph type="title"/>
          </p:nvPr>
        </p:nvSpPr>
        <p:spPr>
          <a:xfrm>
            <a:off x="8251371" y="313258"/>
            <a:ext cx="3516086" cy="8988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880"/>
              <a:buFont typeface="Calibri"/>
              <a:buNone/>
            </a:pPr>
            <a:r>
              <a:rPr lang="en-US" sz="2880">
                <a:solidFill>
                  <a:schemeClr val="lt1"/>
                </a:solidFill>
              </a:rPr>
              <a:t>UserID and Password</a:t>
            </a:r>
            <a:endParaRPr sz="288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descr="Image of MyBCC Webpage with Dolphin Alert circled in red with red arrow pointing to circle" id="120" name="Google Shape;120;p16" title="MyBCC Website"/>
          <p:cNvGrpSpPr/>
          <p:nvPr/>
        </p:nvGrpSpPr>
        <p:grpSpPr>
          <a:xfrm>
            <a:off x="6686605" y="1478579"/>
            <a:ext cx="4969565" cy="3160643"/>
            <a:chOff x="4256498" y="2338074"/>
            <a:chExt cx="4553712" cy="2984725"/>
          </a:xfrm>
        </p:grpSpPr>
        <p:pic>
          <p:nvPicPr>
            <p:cNvPr descr="Image of MyBCC Webpage with Dolphin Alert circled in red with red arrow pointing to circle" id="121" name="Google Shape;121;p16" title="MyBCC WebPage"/>
            <p:cNvPicPr preferRelativeResize="0"/>
            <p:nvPr/>
          </p:nvPicPr>
          <p:blipFill rotWithShape="1">
            <a:blip r:embed="rId3">
              <a:alphaModFix/>
            </a:blip>
            <a:srcRect b="10079" l="16737" r="16164" t="11737"/>
            <a:stretch/>
          </p:blipFill>
          <p:spPr>
            <a:xfrm>
              <a:off x="4256498" y="2338074"/>
              <a:ext cx="4553712" cy="2984725"/>
            </a:xfrm>
            <a:prstGeom prst="rect">
              <a:avLst/>
            </a:prstGeom>
            <a:noFill/>
            <a:ln>
              <a:noFill/>
            </a:ln>
            <a:effectLst>
              <a:outerShdw blurRad="190500" rotWithShape="0" algn="tl">
                <a:srgbClr val="000000">
                  <a:alpha val="69803"/>
                </a:srgbClr>
              </a:outerShdw>
            </a:effectLst>
          </p:spPr>
        </p:pic>
        <p:sp>
          <p:nvSpPr>
            <p:cNvPr descr="Image of MyBCC Webpage with Dolphin Alert circled in red with red arrow pointing to circle" id="122" name="Google Shape;122;p16" title="Red Circle"/>
            <p:cNvSpPr/>
            <p:nvPr/>
          </p:nvSpPr>
          <p:spPr>
            <a:xfrm>
              <a:off x="5867358" y="3286328"/>
              <a:ext cx="1331992" cy="549532"/>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descr="Image of MyBCC Webpage with Dolphin Alert circled in red with red arrow pointing to circle" id="123" name="Google Shape;123;p16" title="Red Arrow"/>
            <p:cNvCxnSpPr/>
            <p:nvPr/>
          </p:nvCxnSpPr>
          <p:spPr>
            <a:xfrm flipH="1">
              <a:off x="6957714" y="2683519"/>
              <a:ext cx="411480" cy="576584"/>
            </a:xfrm>
            <a:prstGeom prst="straightConnector1">
              <a:avLst/>
            </a:prstGeom>
            <a:noFill/>
            <a:ln cap="flat" cmpd="sng" w="57150">
              <a:solidFill>
                <a:srgbClr val="FF0000"/>
              </a:solidFill>
              <a:prstDash val="solid"/>
              <a:miter lim="800000"/>
              <a:headEnd len="sm" w="sm" type="none"/>
              <a:tailEnd len="med" w="med" type="triangle"/>
            </a:ln>
          </p:spPr>
        </p:cxnSp>
      </p:grpSp>
      <p:sp>
        <p:nvSpPr>
          <p:cNvPr id="124" name="Google Shape;124;p16">
            <a:hlinkClick r:id="rId4"/>
          </p:cNvPr>
          <p:cNvSpPr txBox="1"/>
          <p:nvPr/>
        </p:nvSpPr>
        <p:spPr>
          <a:xfrm>
            <a:off x="8047079" y="4902502"/>
            <a:ext cx="2606408" cy="40011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u="sng">
                <a:solidFill>
                  <a:schemeClr val="hlink"/>
                </a:solidFill>
                <a:latin typeface="Calibri"/>
                <a:ea typeface="Calibri"/>
                <a:cs typeface="Calibri"/>
                <a:sym typeface="Calibri"/>
                <a:hlinkClick r:id="rId5"/>
              </a:rPr>
              <a:t>Dolphin Alert Website</a:t>
            </a:r>
            <a:endParaRPr sz="2000">
              <a:solidFill>
                <a:srgbClr val="002A5B"/>
              </a:solidFill>
              <a:latin typeface="Arial"/>
              <a:ea typeface="Arial"/>
              <a:cs typeface="Arial"/>
              <a:sym typeface="Arial"/>
            </a:endParaRPr>
          </a:p>
        </p:txBody>
      </p:sp>
      <p:sp>
        <p:nvSpPr>
          <p:cNvPr id="125" name="Google Shape;125;p16">
            <a:hlinkClick action="ppaction://hlinksldjump" r:id="rId6"/>
          </p:cNvPr>
          <p:cNvSpPr txBox="1"/>
          <p:nvPr/>
        </p:nvSpPr>
        <p:spPr>
          <a:xfrm>
            <a:off x="705261" y="2090447"/>
            <a:ext cx="5587739" cy="3731791"/>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You must register your phone number or email address within DOLPHIN Alert to receive notifications from Brunswick Community College about campus updates, closings, delays, critical weather, or any other emergency notification.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To join, text the group name below (i.e. #main, #fitness, etc.) to (910)202-4330 or log into MyBCC and select Dolphin Alert.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3" marL="137160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DOLPHIN Alert Groups</a:t>
            </a:r>
            <a:endParaRPr/>
          </a:p>
          <a:p>
            <a:pPr indent="0" lvl="3" marL="1371600" marR="0" rtl="0" algn="l">
              <a:spcBef>
                <a:spcPts val="0"/>
              </a:spcBef>
              <a:spcAft>
                <a:spcPts val="0"/>
              </a:spcAft>
              <a:buNone/>
            </a:pPr>
            <a:r>
              <a:rPr b="0" i="0" lang="en-US" sz="1600" u="sng" cap="none" strike="noStrike">
                <a:solidFill>
                  <a:schemeClr val="hlink"/>
                </a:solidFill>
                <a:latin typeface="Calibri"/>
                <a:ea typeface="Calibri"/>
                <a:cs typeface="Calibri"/>
                <a:sym typeface="Calibri"/>
                <a:hlinkClick r:id="rId7"/>
              </a:rPr>
              <a:t>#main</a:t>
            </a:r>
            <a:r>
              <a:rPr b="0" i="0" lang="en-US" sz="1600" u="none" cap="none" strike="noStrike">
                <a:solidFill>
                  <a:schemeClr val="dk1"/>
                </a:solidFill>
                <a:latin typeface="Calibri"/>
                <a:ea typeface="Calibri"/>
                <a:cs typeface="Calibri"/>
                <a:sym typeface="Calibri"/>
              </a:rPr>
              <a:t> – Main Campus</a:t>
            </a:r>
            <a:endParaRPr b="0" i="0" sz="1600" u="none" cap="none" strike="noStrike">
              <a:solidFill>
                <a:schemeClr val="dk1"/>
              </a:solidFill>
              <a:latin typeface="Calibri"/>
              <a:ea typeface="Calibri"/>
              <a:cs typeface="Calibri"/>
              <a:sym typeface="Calibri"/>
            </a:endParaRPr>
          </a:p>
          <a:p>
            <a:pPr indent="0" lvl="3" marL="1371600" marR="0" rtl="0" algn="l">
              <a:spcBef>
                <a:spcPts val="0"/>
              </a:spcBef>
              <a:spcAft>
                <a:spcPts val="0"/>
              </a:spcAft>
              <a:buNone/>
            </a:pPr>
            <a:r>
              <a:rPr b="0" i="0" lang="en-US" sz="1600" u="sng" cap="none" strike="noStrike">
                <a:solidFill>
                  <a:schemeClr val="hlink"/>
                </a:solidFill>
                <a:latin typeface="Calibri"/>
                <a:ea typeface="Calibri"/>
                <a:cs typeface="Calibri"/>
                <a:sym typeface="Calibri"/>
                <a:hlinkClick r:id="rId8"/>
              </a:rPr>
              <a:t>#fitness</a:t>
            </a:r>
            <a:r>
              <a:rPr b="0" i="0" lang="en-US" sz="1600" u="none" cap="none" strike="noStrike">
                <a:solidFill>
                  <a:schemeClr val="dk1"/>
                </a:solidFill>
                <a:latin typeface="Calibri"/>
                <a:ea typeface="Calibri"/>
                <a:cs typeface="Calibri"/>
                <a:sym typeface="Calibri"/>
              </a:rPr>
              <a:t> – Fitness and Aquatics Center</a:t>
            </a:r>
            <a:endParaRPr b="0" i="0" sz="1600" u="none" cap="none" strike="noStrike">
              <a:solidFill>
                <a:schemeClr val="dk1"/>
              </a:solidFill>
              <a:latin typeface="Calibri"/>
              <a:ea typeface="Calibri"/>
              <a:cs typeface="Calibri"/>
              <a:sym typeface="Calibri"/>
            </a:endParaRPr>
          </a:p>
          <a:p>
            <a:pPr indent="0" lvl="3" marL="1371600" marR="0" rtl="0" algn="l">
              <a:spcBef>
                <a:spcPts val="0"/>
              </a:spcBef>
              <a:spcAft>
                <a:spcPts val="0"/>
              </a:spcAft>
              <a:buNone/>
            </a:pPr>
            <a:r>
              <a:rPr b="0" i="0" lang="en-US" sz="1600" u="sng" cap="none" strike="noStrike">
                <a:solidFill>
                  <a:schemeClr val="hlink"/>
                </a:solidFill>
                <a:latin typeface="Calibri"/>
                <a:ea typeface="Calibri"/>
                <a:cs typeface="Calibri"/>
                <a:sym typeface="Calibri"/>
                <a:hlinkClick r:id="rId9"/>
              </a:rPr>
              <a:t>#Leland</a:t>
            </a:r>
            <a:r>
              <a:rPr b="0" i="0" lang="en-US" sz="1600" u="none" cap="none" strike="noStrike">
                <a:solidFill>
                  <a:schemeClr val="dk1"/>
                </a:solidFill>
                <a:latin typeface="Calibri"/>
                <a:ea typeface="Calibri"/>
                <a:cs typeface="Calibri"/>
                <a:sym typeface="Calibri"/>
              </a:rPr>
              <a:t> – Leland Satellite Campus</a:t>
            </a:r>
            <a:endParaRPr b="0" i="0" sz="1600" u="none" cap="none" strike="noStrike">
              <a:solidFill>
                <a:schemeClr val="dk1"/>
              </a:solidFill>
              <a:latin typeface="Calibri"/>
              <a:ea typeface="Calibri"/>
              <a:cs typeface="Calibri"/>
              <a:sym typeface="Calibri"/>
            </a:endParaRPr>
          </a:p>
          <a:p>
            <a:pPr indent="0" lvl="3" marL="1371600" marR="0" rtl="0" algn="l">
              <a:spcBef>
                <a:spcPts val="0"/>
              </a:spcBef>
              <a:spcAft>
                <a:spcPts val="0"/>
              </a:spcAft>
              <a:buNone/>
            </a:pPr>
            <a:r>
              <a:rPr b="0" i="0" lang="en-US" sz="1600" u="sng" cap="none" strike="noStrike">
                <a:solidFill>
                  <a:schemeClr val="hlink"/>
                </a:solidFill>
                <a:latin typeface="Calibri"/>
                <a:ea typeface="Calibri"/>
                <a:cs typeface="Calibri"/>
                <a:sym typeface="Calibri"/>
                <a:hlinkClick r:id="rId10"/>
              </a:rPr>
              <a:t>#owa</a:t>
            </a:r>
            <a:r>
              <a:rPr b="0" i="0" lang="en-US" sz="1600" u="none" cap="none" strike="noStrike">
                <a:solidFill>
                  <a:schemeClr val="dk1"/>
                </a:solidFill>
                <a:latin typeface="Calibri"/>
                <a:ea typeface="Calibri"/>
                <a:cs typeface="Calibri"/>
                <a:sym typeface="Calibri"/>
              </a:rPr>
              <a:t> – O’Dell Williamson Auditorium</a:t>
            </a:r>
            <a:endParaRPr b="0" i="0" sz="1600" u="none" cap="none" strike="noStrike">
              <a:solidFill>
                <a:schemeClr val="dk1"/>
              </a:solidFill>
              <a:latin typeface="Calibri"/>
              <a:ea typeface="Calibri"/>
              <a:cs typeface="Calibri"/>
              <a:sym typeface="Calibri"/>
            </a:endParaRPr>
          </a:p>
          <a:p>
            <a:pPr indent="0" lvl="3" marL="1371600" marR="0" rtl="0" algn="l">
              <a:spcBef>
                <a:spcPts val="0"/>
              </a:spcBef>
              <a:spcAft>
                <a:spcPts val="0"/>
              </a:spcAft>
              <a:buNone/>
            </a:pPr>
            <a:r>
              <a:rPr b="0" i="0" lang="en-US" sz="1600" u="sng" cap="none" strike="noStrike">
                <a:solidFill>
                  <a:schemeClr val="hlink"/>
                </a:solidFill>
                <a:latin typeface="Calibri"/>
                <a:ea typeface="Calibri"/>
                <a:cs typeface="Calibri"/>
                <a:sym typeface="Calibri"/>
                <a:hlinkClick r:id="rId11"/>
              </a:rPr>
              <a:t>#southport</a:t>
            </a:r>
            <a:r>
              <a:rPr b="0" i="0" lang="en-US" sz="1600" u="none" cap="none" strike="noStrike">
                <a:solidFill>
                  <a:schemeClr val="dk1"/>
                </a:solidFill>
                <a:latin typeface="Calibri"/>
                <a:ea typeface="Calibri"/>
                <a:cs typeface="Calibri"/>
                <a:sym typeface="Calibri"/>
              </a:rPr>
              <a:t> – Southport Satellite Campus</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You will receive a confirmation text for each group you join.</a:t>
            </a:r>
            <a:endParaRPr/>
          </a:p>
        </p:txBody>
      </p:sp>
      <p:pic>
        <p:nvPicPr>
          <p:cNvPr descr="Image of Dolphin Alert Icon" id="126" name="Google Shape;126;p16" title="Dolphin ALert Icon"/>
          <p:cNvPicPr preferRelativeResize="0"/>
          <p:nvPr/>
        </p:nvPicPr>
        <p:blipFill rotWithShape="1">
          <a:blip r:embed="rId12">
            <a:alphaModFix/>
          </a:blip>
          <a:srcRect b="0" l="0" r="0" t="0"/>
          <a:stretch/>
        </p:blipFill>
        <p:spPr>
          <a:xfrm>
            <a:off x="723490" y="1429399"/>
            <a:ext cx="4000910" cy="553696"/>
          </a:xfrm>
          <a:prstGeom prst="rect">
            <a:avLst/>
          </a:prstGeom>
          <a:noFill/>
          <a:ln>
            <a:noFill/>
          </a:ln>
        </p:spPr>
      </p:pic>
      <p:sp>
        <p:nvSpPr>
          <p:cNvPr id="127" name="Google Shape;127;p16"/>
          <p:cNvSpPr txBox="1"/>
          <p:nvPr>
            <p:ph type="title"/>
          </p:nvPr>
        </p:nvSpPr>
        <p:spPr>
          <a:xfrm>
            <a:off x="8588829" y="116345"/>
            <a:ext cx="2645228" cy="8988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r>
              <a:rPr lang="en-US">
                <a:solidFill>
                  <a:schemeClr val="lt1"/>
                </a:solidFill>
              </a:rPr>
              <a:t>Dolphin Alert</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Moodle Icon with Graduation Cap" id="132" name="Google Shape;132;p17" title="Moodle Icon"/>
          <p:cNvPicPr preferRelativeResize="0"/>
          <p:nvPr/>
        </p:nvPicPr>
        <p:blipFill rotWithShape="1">
          <a:blip r:embed="rId3">
            <a:alphaModFix/>
          </a:blip>
          <a:srcRect b="0" l="0" r="0" t="0"/>
          <a:stretch/>
        </p:blipFill>
        <p:spPr>
          <a:xfrm>
            <a:off x="7641717" y="1177949"/>
            <a:ext cx="3823129" cy="2100619"/>
          </a:xfrm>
          <a:prstGeom prst="rect">
            <a:avLst/>
          </a:prstGeom>
          <a:noFill/>
          <a:ln>
            <a:noFill/>
          </a:ln>
        </p:spPr>
      </p:pic>
      <p:sp>
        <p:nvSpPr>
          <p:cNvPr id="133" name="Google Shape;133;p17"/>
          <p:cNvSpPr txBox="1"/>
          <p:nvPr/>
        </p:nvSpPr>
        <p:spPr>
          <a:xfrm>
            <a:off x="8120271" y="3343574"/>
            <a:ext cx="3344576" cy="16004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alibri"/>
                <a:ea typeface="Calibri"/>
                <a:cs typeface="Calibri"/>
                <a:sym typeface="Calibri"/>
              </a:rPr>
              <a:t>Instructional Technologies </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(Distance Learning)</a:t>
            </a:r>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Building A (2</a:t>
            </a:r>
            <a:r>
              <a:rPr b="1" baseline="30000" lang="en-US" sz="1600">
                <a:solidFill>
                  <a:schemeClr val="dk1"/>
                </a:solidFill>
                <a:latin typeface="Calibri"/>
                <a:ea typeface="Calibri"/>
                <a:cs typeface="Calibri"/>
                <a:sym typeface="Calibri"/>
              </a:rPr>
              <a:t>nd</a:t>
            </a:r>
            <a:r>
              <a:rPr b="1" lang="en-US" sz="1600">
                <a:solidFill>
                  <a:schemeClr val="dk1"/>
                </a:solidFill>
                <a:latin typeface="Calibri"/>
                <a:ea typeface="Calibri"/>
                <a:cs typeface="Calibri"/>
                <a:sym typeface="Calibri"/>
              </a:rPr>
              <a:t> Floor, Library)</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brunsdl@brunswickcc.edu</a:t>
            </a:r>
            <a:endParaRPr b="1" sz="1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600">
                <a:solidFill>
                  <a:schemeClr val="dk1"/>
                </a:solidFill>
                <a:latin typeface="Calibri"/>
                <a:ea typeface="Calibri"/>
                <a:cs typeface="Calibri"/>
                <a:sym typeface="Calibri"/>
              </a:rPr>
              <a:t>910.755.7390</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 name="Google Shape;134;p17">
            <a:hlinkClick action="ppaction://hlinksldjump" r:id="rId4"/>
          </p:cNvPr>
          <p:cNvSpPr txBox="1"/>
          <p:nvPr/>
        </p:nvSpPr>
        <p:spPr>
          <a:xfrm>
            <a:off x="685800" y="1818621"/>
            <a:ext cx="6582092" cy="3731791"/>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Moodle, is the course management system BCC uses for all classes, especially hybrid, blended, and online courses.  It enables instructors to provide students access to course materials, communication tools, online assessments and grades, as well as the ability to submit assignments electronically. </a:t>
            </a:r>
            <a:endParaRPr/>
          </a:p>
          <a:p>
            <a:pPr indent="0" lvl="0" marL="0" marR="0" rtl="0" algn="l">
              <a:spcBef>
                <a:spcPts val="0"/>
              </a:spcBef>
              <a:spcAft>
                <a:spcPts val="0"/>
              </a:spcAft>
              <a:buNone/>
            </a:pPr>
            <a:r>
              <a:t/>
            </a:r>
            <a:endParaRPr sz="1100" u="sng">
              <a:solidFill>
                <a:schemeClr val="dk1"/>
              </a:solidFill>
              <a:latin typeface="Calibri"/>
              <a:ea typeface="Calibri"/>
              <a:cs typeface="Calibri"/>
              <a:sym typeface="Calibri"/>
            </a:endParaRPr>
          </a:p>
          <a:p>
            <a:pPr indent="0" lvl="1" marL="0" marR="0" rtl="0" algn="l">
              <a:spcBef>
                <a:spcPts val="0"/>
              </a:spcBef>
              <a:spcAft>
                <a:spcPts val="0"/>
              </a:spcAft>
              <a:buNone/>
            </a:pPr>
            <a:r>
              <a:rPr b="0" i="0" lang="en-US" sz="1600" u="sng" cap="none" strike="noStrike">
                <a:solidFill>
                  <a:schemeClr val="hlink"/>
                </a:solidFill>
                <a:latin typeface="Calibri"/>
                <a:ea typeface="Calibri"/>
                <a:cs typeface="Calibri"/>
                <a:sym typeface="Calibri"/>
                <a:hlinkClick r:id="rId5"/>
              </a:rPr>
              <a:t>Moodle</a:t>
            </a:r>
            <a:r>
              <a:rPr b="0" i="0" lang="en-US" sz="1600" u="none" cap="none" strike="noStrike">
                <a:solidFill>
                  <a:schemeClr val="dk1"/>
                </a:solidFill>
                <a:latin typeface="Calibri"/>
                <a:ea typeface="Calibri"/>
                <a:cs typeface="Calibri"/>
                <a:sym typeface="Calibri"/>
              </a:rPr>
              <a:t> is accessed through BCC’s Student Portal.</a:t>
            </a:r>
            <a:endParaRPr/>
          </a:p>
          <a:p>
            <a:pPr indent="0" lvl="1"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1"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Your courses will </a:t>
            </a:r>
            <a:r>
              <a:rPr b="1" i="0" lang="en-US" sz="1600" u="sng" cap="none" strike="noStrike">
                <a:solidFill>
                  <a:schemeClr val="dk1"/>
                </a:solidFill>
                <a:latin typeface="Calibri"/>
                <a:ea typeface="Calibri"/>
                <a:cs typeface="Calibri"/>
                <a:sym typeface="Calibri"/>
              </a:rPr>
              <a:t>not</a:t>
            </a:r>
            <a:r>
              <a:rPr b="0" i="0" lang="en-US" sz="1600" u="none" cap="none" strike="noStrike">
                <a:solidFill>
                  <a:schemeClr val="dk1"/>
                </a:solidFill>
                <a:latin typeface="Calibri"/>
                <a:ea typeface="Calibri"/>
                <a:cs typeface="Calibri"/>
                <a:sym typeface="Calibri"/>
              </a:rPr>
              <a:t> appear in Moodle until the start date of your class.  For hybrid, blended, and online courses, you </a:t>
            </a:r>
            <a:r>
              <a:rPr b="1" i="1" lang="en-US" sz="1600" u="sng" cap="none" strike="noStrike">
                <a:solidFill>
                  <a:schemeClr val="dk1"/>
                </a:solidFill>
                <a:latin typeface="Calibri"/>
                <a:ea typeface="Calibri"/>
                <a:cs typeface="Calibri"/>
                <a:sym typeface="Calibri"/>
              </a:rPr>
              <a:t>must</a:t>
            </a:r>
            <a:r>
              <a:rPr b="0" i="0" lang="en-US" sz="1600" u="none" cap="none" strike="noStrike">
                <a:solidFill>
                  <a:schemeClr val="dk1"/>
                </a:solidFill>
                <a:latin typeface="Calibri"/>
                <a:ea typeface="Calibri"/>
                <a:cs typeface="Calibri"/>
                <a:sym typeface="Calibri"/>
              </a:rPr>
              <a:t> immediately complete the “Enrollment Assignment” to remain enrolled in the course.  </a:t>
            </a:r>
            <a:endParaRPr/>
          </a:p>
          <a:p>
            <a:pPr indent="0" lvl="1" marL="0" marR="0" rtl="0" algn="l">
              <a:spcBef>
                <a:spcPts val="0"/>
              </a:spcBef>
              <a:spcAft>
                <a:spcPts val="0"/>
              </a:spcAft>
              <a:buNone/>
            </a:pPr>
            <a:r>
              <a:t/>
            </a:r>
            <a:endParaRPr b="0" i="0" sz="1100" u="none" cap="none" strike="noStrike">
              <a:solidFill>
                <a:schemeClr val="dk1"/>
              </a:solidFill>
              <a:latin typeface="Calibri"/>
              <a:ea typeface="Calibri"/>
              <a:cs typeface="Calibri"/>
              <a:sym typeface="Calibri"/>
            </a:endParaRPr>
          </a:p>
          <a:p>
            <a:pPr indent="0" lvl="1"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NOTE:  Before classes begin, complete the Technology Orientation within </a:t>
            </a:r>
            <a:r>
              <a:rPr b="0" i="0" lang="en-US" sz="1600" u="sng" cap="none" strike="noStrike">
                <a:solidFill>
                  <a:schemeClr val="hlink"/>
                </a:solidFill>
                <a:latin typeface="Calibri"/>
                <a:ea typeface="Calibri"/>
                <a:cs typeface="Calibri"/>
                <a:sym typeface="Calibri"/>
                <a:hlinkClick r:id="rId6"/>
              </a:rPr>
              <a:t>Moodle</a:t>
            </a:r>
            <a:r>
              <a:rPr b="0" i="0" lang="en-US" sz="1600" u="none" cap="none" strike="noStrike">
                <a:solidFill>
                  <a:schemeClr val="dk1"/>
                </a:solidFill>
                <a:latin typeface="Calibri"/>
                <a:ea typeface="Calibri"/>
                <a:cs typeface="Calibri"/>
                <a:sym typeface="Calibri"/>
              </a:rPr>
              <a:t>  to become familiar with BCC’s technologies.  The Orientation link appears on the right hand side of BCC’s Moodle’s main webpage. </a:t>
            </a:r>
            <a:endParaRPr b="0" i="0" sz="1600" u="none" cap="none" strike="noStrike">
              <a:solidFill>
                <a:schemeClr val="dk1"/>
              </a:solidFill>
              <a:latin typeface="Calibri"/>
              <a:ea typeface="Calibri"/>
              <a:cs typeface="Calibri"/>
              <a:sym typeface="Calibri"/>
            </a:endParaRPr>
          </a:p>
        </p:txBody>
      </p:sp>
      <p:sp>
        <p:nvSpPr>
          <p:cNvPr id="135" name="Google Shape;135;p17"/>
          <p:cNvSpPr txBox="1"/>
          <p:nvPr>
            <p:ph type="title"/>
          </p:nvPr>
        </p:nvSpPr>
        <p:spPr>
          <a:xfrm>
            <a:off x="1719942" y="1177949"/>
            <a:ext cx="5159829" cy="8988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en-US" sz="3600"/>
              <a:t>How to Access Courses</a:t>
            </a:r>
            <a:endParaRPr sz="3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Email Icon image" id="140" name="Google Shape;140;p18" title="Email Icon"/>
          <p:cNvPicPr preferRelativeResize="0"/>
          <p:nvPr/>
        </p:nvPicPr>
        <p:blipFill rotWithShape="1">
          <a:blip r:embed="rId3">
            <a:alphaModFix/>
          </a:blip>
          <a:srcRect b="11333" l="0" r="0" t="0"/>
          <a:stretch/>
        </p:blipFill>
        <p:spPr>
          <a:xfrm>
            <a:off x="10692546" y="111008"/>
            <a:ext cx="1043666" cy="996566"/>
          </a:xfrm>
          <a:prstGeom prst="rect">
            <a:avLst/>
          </a:prstGeom>
          <a:noFill/>
          <a:ln>
            <a:noFill/>
          </a:ln>
        </p:spPr>
      </p:pic>
      <p:sp>
        <p:nvSpPr>
          <p:cNvPr id="141" name="Google Shape;141;p18"/>
          <p:cNvSpPr txBox="1"/>
          <p:nvPr/>
        </p:nvSpPr>
        <p:spPr>
          <a:xfrm>
            <a:off x="7522029" y="5012244"/>
            <a:ext cx="38862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4"/>
              </a:rPr>
              <a:t>Setting up Email Video</a:t>
            </a:r>
            <a:endParaRPr sz="1800">
              <a:solidFill>
                <a:schemeClr val="dk1"/>
              </a:solidFill>
              <a:latin typeface="Calibri"/>
              <a:ea typeface="Calibri"/>
              <a:cs typeface="Calibri"/>
              <a:sym typeface="Calibri"/>
            </a:endParaRPr>
          </a:p>
        </p:txBody>
      </p:sp>
      <p:pic>
        <p:nvPicPr>
          <p:cNvPr descr="Setup Email Video" id="142" name="Google Shape;142;p18" title="Email Video"/>
          <p:cNvPicPr preferRelativeResize="0"/>
          <p:nvPr/>
        </p:nvPicPr>
        <p:blipFill rotWithShape="1">
          <a:blip r:embed="rId5">
            <a:alphaModFix/>
          </a:blip>
          <a:srcRect b="0" l="0" r="0" t="0"/>
          <a:stretch/>
        </p:blipFill>
        <p:spPr>
          <a:xfrm>
            <a:off x="5757689" y="1681843"/>
            <a:ext cx="5650540" cy="3178428"/>
          </a:xfrm>
          <a:prstGeom prst="rect">
            <a:avLst/>
          </a:prstGeom>
          <a:noFill/>
          <a:ln>
            <a:noFill/>
          </a:ln>
        </p:spPr>
      </p:pic>
      <p:sp>
        <p:nvSpPr>
          <p:cNvPr id="143" name="Google Shape;143;p18">
            <a:hlinkClick action="ppaction://hlinksldjump" r:id="rId6"/>
          </p:cNvPr>
          <p:cNvSpPr txBox="1"/>
          <p:nvPr/>
        </p:nvSpPr>
        <p:spPr>
          <a:xfrm>
            <a:off x="586132" y="2244103"/>
            <a:ext cx="4658858" cy="3839513"/>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As a BCC student, you have an official student email. BCC uses your student email address to send you important communications. It is the official way of communication between the student and the College.</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Your email address is formatted as:  </a:t>
            </a:r>
            <a:endParaRPr/>
          </a:p>
          <a:p>
            <a:pPr indent="0" lvl="0" marL="0" marR="0" rtl="0" algn="ctr">
              <a:spcBef>
                <a:spcPts val="600"/>
              </a:spcBef>
              <a:spcAft>
                <a:spcPts val="0"/>
              </a:spcAft>
              <a:buNone/>
            </a:pPr>
            <a:r>
              <a:rPr b="1" i="1" lang="en-US" sz="1600">
                <a:solidFill>
                  <a:srgbClr val="2A7ACA"/>
                </a:solidFill>
                <a:latin typeface="Calibri"/>
                <a:ea typeface="Calibri"/>
                <a:cs typeface="Calibri"/>
                <a:sym typeface="Calibri"/>
              </a:rPr>
              <a:t>username</a:t>
            </a:r>
            <a:r>
              <a:rPr b="1" lang="en-US" sz="1600">
                <a:solidFill>
                  <a:srgbClr val="2A7ACA"/>
                </a:solidFill>
                <a:latin typeface="Calibri"/>
                <a:ea typeface="Calibri"/>
                <a:cs typeface="Calibri"/>
                <a:sym typeface="Calibri"/>
              </a:rPr>
              <a:t>@ brunswickcc.edu</a:t>
            </a:r>
            <a:r>
              <a:rPr lang="en-US" sz="1600">
                <a:solidFill>
                  <a:srgbClr val="2A7ACA"/>
                </a:solidFill>
                <a:latin typeface="Calibri"/>
                <a:ea typeface="Calibri"/>
                <a:cs typeface="Calibri"/>
                <a:sym typeface="Calibri"/>
              </a:rPr>
              <a:t>.</a:t>
            </a:r>
            <a:r>
              <a:rPr lang="en-US" sz="1600">
                <a:solidFill>
                  <a:schemeClr val="dk1"/>
                </a:solidFill>
                <a:latin typeface="Calibri"/>
                <a:ea typeface="Calibri"/>
                <a:cs typeface="Calibri"/>
                <a:sym typeface="Calibri"/>
              </a:rPr>
              <a:t> </a:t>
            </a:r>
            <a:endParaRPr/>
          </a:p>
          <a:p>
            <a:pPr indent="0" lvl="0" marL="0" marR="0" rtl="0" algn="l">
              <a:spcBef>
                <a:spcPts val="60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Access your email through BCC’s Student Portal or through </a:t>
            </a:r>
            <a:r>
              <a:rPr b="1" lang="en-US" sz="1600">
                <a:solidFill>
                  <a:srgbClr val="0563C1"/>
                </a:solidFill>
                <a:latin typeface="Calibri"/>
                <a:ea typeface="Calibri"/>
                <a:cs typeface="Calibri"/>
                <a:sym typeface="Calibri"/>
              </a:rPr>
              <a:t>outlook.com/brunswickcc.edu</a:t>
            </a:r>
            <a:endParaRPr/>
          </a:p>
          <a:p>
            <a:pPr indent="0" lvl="0" marL="0" marR="0" rtl="0" algn="l">
              <a:spcBef>
                <a:spcPts val="0"/>
              </a:spcBef>
              <a:spcAft>
                <a:spcPts val="0"/>
              </a:spcAft>
              <a:buNone/>
            </a:pPr>
            <a:r>
              <a:t/>
            </a:r>
            <a:endParaRPr b="1" sz="1600">
              <a:solidFill>
                <a:srgbClr val="0563C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Any questions related to your email account should be directed to:</a:t>
            </a:r>
            <a:endParaRPr/>
          </a:p>
          <a:p>
            <a:pPr indent="0" lvl="0" marL="0" marR="0" rtl="0" algn="ctr">
              <a:spcBef>
                <a:spcPts val="600"/>
              </a:spcBef>
              <a:spcAft>
                <a:spcPts val="0"/>
              </a:spcAft>
              <a:buNone/>
            </a:pPr>
            <a:r>
              <a:rPr lang="en-US" sz="1600">
                <a:solidFill>
                  <a:schemeClr val="dk1"/>
                </a:solidFill>
                <a:latin typeface="Calibri"/>
                <a:ea typeface="Calibri"/>
                <a:cs typeface="Calibri"/>
                <a:sym typeface="Calibri"/>
              </a:rPr>
              <a:t>brunsdl@brunswickcc.edu</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910.755.7390</a:t>
            </a:r>
            <a:endParaRPr sz="2000">
              <a:solidFill>
                <a:schemeClr val="dk1"/>
              </a:solidFill>
              <a:latin typeface="Calibri"/>
              <a:ea typeface="Calibri"/>
              <a:cs typeface="Calibri"/>
              <a:sym typeface="Calibri"/>
            </a:endParaRPr>
          </a:p>
        </p:txBody>
      </p:sp>
      <p:sp>
        <p:nvSpPr>
          <p:cNvPr id="144" name="Google Shape;144;p18"/>
          <p:cNvSpPr txBox="1"/>
          <p:nvPr>
            <p:ph type="title"/>
          </p:nvPr>
        </p:nvSpPr>
        <p:spPr>
          <a:xfrm>
            <a:off x="586132" y="1345204"/>
            <a:ext cx="5257800" cy="8988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a:t>Student Email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9"/>
          <p:cNvSpPr txBox="1"/>
          <p:nvPr/>
        </p:nvSpPr>
        <p:spPr>
          <a:xfrm>
            <a:off x="6934200" y="4932225"/>
            <a:ext cx="39624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3"/>
              </a:rPr>
              <a:t>Install Microsoft 365 on your Computer</a:t>
            </a:r>
            <a:endParaRPr sz="1800">
              <a:solidFill>
                <a:schemeClr val="dk1"/>
              </a:solidFill>
              <a:latin typeface="Calibri"/>
              <a:ea typeface="Calibri"/>
              <a:cs typeface="Calibri"/>
              <a:sym typeface="Calibri"/>
            </a:endParaRPr>
          </a:p>
        </p:txBody>
      </p:sp>
      <p:sp>
        <p:nvSpPr>
          <p:cNvPr id="150" name="Google Shape;150;p19"/>
          <p:cNvSpPr txBox="1"/>
          <p:nvPr/>
        </p:nvSpPr>
        <p:spPr>
          <a:xfrm>
            <a:off x="6570843" y="5344168"/>
            <a:ext cx="494211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u="sng">
                <a:solidFill>
                  <a:schemeClr val="hlink"/>
                </a:solidFill>
                <a:latin typeface="Calibri"/>
                <a:ea typeface="Calibri"/>
                <a:cs typeface="Calibri"/>
                <a:sym typeface="Calibri"/>
                <a:hlinkClick r:id="rId4"/>
              </a:rPr>
              <a:t>Install Microsoft 365 on Phone and Other Devices</a:t>
            </a:r>
            <a:endParaRPr sz="1800">
              <a:solidFill>
                <a:schemeClr val="dk1"/>
              </a:solidFill>
              <a:latin typeface="Calibri"/>
              <a:ea typeface="Calibri"/>
              <a:cs typeface="Calibri"/>
              <a:sym typeface="Calibri"/>
            </a:endParaRPr>
          </a:p>
        </p:txBody>
      </p:sp>
      <p:pic>
        <p:nvPicPr>
          <p:cNvPr descr="Install Microsoft Office Apps Videos" id="151" name="Google Shape;151;p19" title="Install Microsoft Office Apps"/>
          <p:cNvPicPr preferRelativeResize="0"/>
          <p:nvPr/>
        </p:nvPicPr>
        <p:blipFill rotWithShape="1">
          <a:blip r:embed="rId5">
            <a:alphaModFix/>
          </a:blip>
          <a:srcRect b="0" l="0" r="0" t="0"/>
          <a:stretch/>
        </p:blipFill>
        <p:spPr>
          <a:xfrm>
            <a:off x="5860642" y="1525521"/>
            <a:ext cx="5652315" cy="3179427"/>
          </a:xfrm>
          <a:prstGeom prst="rect">
            <a:avLst/>
          </a:prstGeom>
          <a:noFill/>
          <a:ln>
            <a:noFill/>
          </a:ln>
        </p:spPr>
      </p:pic>
      <p:sp>
        <p:nvSpPr>
          <p:cNvPr id="152" name="Google Shape;152;p19">
            <a:hlinkClick action="ppaction://hlinksldjump" r:id="rId6"/>
          </p:cNvPr>
          <p:cNvSpPr txBox="1"/>
          <p:nvPr/>
        </p:nvSpPr>
        <p:spPr>
          <a:xfrm>
            <a:off x="370114" y="2181765"/>
            <a:ext cx="4724399" cy="3716402"/>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As a BCC Student you have access to a Microsoft 365 for all of your educational needs.  To access:</a:t>
            </a:r>
            <a:endParaRPr/>
          </a:p>
          <a:p>
            <a:pPr indent="0" lvl="0" marL="0" marR="0" rtl="0" algn="l">
              <a:spcBef>
                <a:spcPts val="0"/>
              </a:spcBef>
              <a:spcAft>
                <a:spcPts val="0"/>
              </a:spcAft>
              <a:buNone/>
            </a:pPr>
            <a:r>
              <a:t/>
            </a:r>
            <a:endParaRPr sz="1050">
              <a:solidFill>
                <a:schemeClr val="dk1"/>
              </a:solidFill>
              <a:latin typeface="Calibri"/>
              <a:ea typeface="Calibri"/>
              <a:cs typeface="Calibri"/>
              <a:sym typeface="Calibri"/>
            </a:endParaRPr>
          </a:p>
          <a:p>
            <a:pPr indent="-174625" lvl="0" marL="174625"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Log in to your email account the BCC’s Student Portal or go to </a:t>
            </a:r>
            <a:r>
              <a:rPr b="1" lang="en-US" sz="2000">
                <a:solidFill>
                  <a:srgbClr val="0563C1"/>
                </a:solidFill>
                <a:latin typeface="Calibri"/>
                <a:ea typeface="Calibri"/>
                <a:cs typeface="Calibri"/>
                <a:sym typeface="Calibri"/>
              </a:rPr>
              <a:t>outlook.com/brunswickcc.edu </a:t>
            </a:r>
            <a:endParaRPr/>
          </a:p>
          <a:p>
            <a:pPr indent="-174625" lvl="0" marL="174625" marR="0" rtl="0" algn="l">
              <a:spcBef>
                <a:spcPts val="6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View the videos in Moodle for step-by-step instructions on how to download and install apps on your computer, phone, and other hand-held devices.</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153" name="Google Shape;153;p19"/>
          <p:cNvSpPr txBox="1"/>
          <p:nvPr>
            <p:ph type="title"/>
          </p:nvPr>
        </p:nvSpPr>
        <p:spPr>
          <a:xfrm>
            <a:off x="9919515" y="149971"/>
            <a:ext cx="2155371" cy="8988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r>
              <a:rPr lang="en-US">
                <a:solidFill>
                  <a:schemeClr val="lt1"/>
                </a:solidFill>
              </a:rPr>
              <a:t>Office 365</a:t>
            </a:r>
            <a:endParaRPr>
              <a:solidFill>
                <a:schemeClr val="lt1"/>
              </a:solidFill>
            </a:endParaRPr>
          </a:p>
        </p:txBody>
      </p:sp>
      <p:pic>
        <p:nvPicPr>
          <p:cNvPr descr="Screen Clipping" id="154" name="Google Shape;154;p19"/>
          <p:cNvPicPr preferRelativeResize="0"/>
          <p:nvPr/>
        </p:nvPicPr>
        <p:blipFill rotWithShape="1">
          <a:blip r:embed="rId7">
            <a:alphaModFix/>
          </a:blip>
          <a:srcRect b="18359" l="5145" r="2490" t="17569"/>
          <a:stretch/>
        </p:blipFill>
        <p:spPr>
          <a:xfrm>
            <a:off x="370114" y="1376096"/>
            <a:ext cx="2587789" cy="6486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grpSp>
        <p:nvGrpSpPr>
          <p:cNvPr descr="Image of Qless Services" id="160" name="Google Shape;160;p20" title="Image of Qless "/>
          <p:cNvGrpSpPr/>
          <p:nvPr/>
        </p:nvGrpSpPr>
        <p:grpSpPr>
          <a:xfrm>
            <a:off x="1607871" y="1452586"/>
            <a:ext cx="8887213" cy="4201384"/>
            <a:chOff x="626957" y="1433311"/>
            <a:chExt cx="8823900" cy="4201384"/>
          </a:xfrm>
        </p:grpSpPr>
        <p:pic>
          <p:nvPicPr>
            <p:cNvPr descr="Image of Cellular Phone" id="161" name="Google Shape;161;p20" title="Image of Cellular Phone"/>
            <p:cNvPicPr preferRelativeResize="0"/>
            <p:nvPr/>
          </p:nvPicPr>
          <p:blipFill rotWithShape="1">
            <a:blip r:embed="rId3">
              <a:alphaModFix/>
            </a:blip>
            <a:srcRect b="0" l="0" r="0" t="0"/>
            <a:stretch/>
          </p:blipFill>
          <p:spPr>
            <a:xfrm>
              <a:off x="7718594" y="1670453"/>
              <a:ext cx="1732263" cy="3749040"/>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fadeDir="5400000" kx="0" rotWithShape="0" algn="bl" stA="28000" stPos="0" sy="-100000" ky="0"/>
            </a:effectLst>
          </p:spPr>
        </p:pic>
        <p:pic>
          <p:nvPicPr>
            <p:cNvPr descr="Image of Qless Icon" id="162" name="Google Shape;162;p20" title="Qless"/>
            <p:cNvPicPr preferRelativeResize="0"/>
            <p:nvPr/>
          </p:nvPicPr>
          <p:blipFill rotWithShape="1">
            <a:blip r:embed="rId4">
              <a:alphaModFix/>
            </a:blip>
            <a:srcRect b="0" l="0" r="0" t="0"/>
            <a:stretch/>
          </p:blipFill>
          <p:spPr>
            <a:xfrm>
              <a:off x="626957" y="1433311"/>
              <a:ext cx="1752752" cy="922100"/>
            </a:xfrm>
            <a:prstGeom prst="rect">
              <a:avLst/>
            </a:prstGeom>
            <a:noFill/>
            <a:ln>
              <a:noFill/>
            </a:ln>
          </p:spPr>
        </p:pic>
        <p:sp>
          <p:nvSpPr>
            <p:cNvPr id="163" name="Google Shape;163;p20">
              <a:hlinkClick action="ppaction://hlinksldjump" r:id="rId5"/>
            </p:cNvPr>
            <p:cNvSpPr txBox="1"/>
            <p:nvPr/>
          </p:nvSpPr>
          <p:spPr>
            <a:xfrm>
              <a:off x="626957" y="4280478"/>
              <a:ext cx="5903894" cy="1354217"/>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Get the QLess App  </a:t>
              </a:r>
              <a:endParaRPr/>
            </a:p>
            <a:p>
              <a:pPr indent="-284163" lvl="1" marL="631825"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Check Wait Times</a:t>
              </a:r>
              <a:endParaRPr/>
            </a:p>
            <a:p>
              <a:pPr indent="-284163" lvl="1" marL="631825"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Join the Virtual Line. Wait where you want and we will text you when it is your turn</a:t>
              </a:r>
              <a:endParaRPr/>
            </a:p>
            <a:p>
              <a:pPr indent="-284163" lvl="1" marL="631825" marR="0" rtl="0" algn="l">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Receive updates of your wait times</a:t>
              </a:r>
              <a:endParaRPr/>
            </a:p>
          </p:txBody>
        </p:sp>
        <p:sp>
          <p:nvSpPr>
            <p:cNvPr id="164" name="Google Shape;164;p20">
              <a:hlinkClick action="ppaction://hlinksldjump" r:id="rId6"/>
            </p:cNvPr>
            <p:cNvSpPr txBox="1"/>
            <p:nvPr/>
          </p:nvSpPr>
          <p:spPr>
            <a:xfrm>
              <a:off x="977426" y="2731745"/>
              <a:ext cx="4551133" cy="1477328"/>
            </a:xfrm>
            <a:prstGeom prst="rect">
              <a:avLst/>
            </a:prstGeom>
            <a:solidFill>
              <a:schemeClr val="lt1">
                <a:alpha val="32941"/>
              </a:schemeClr>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Office of Admissions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Office of Advising/Registration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Office of Registrar </a:t>
              </a:r>
              <a:r>
                <a:rPr lang="en-US" sz="1400">
                  <a:solidFill>
                    <a:schemeClr val="dk1"/>
                  </a:solidFill>
                  <a:latin typeface="Calibri"/>
                  <a:ea typeface="Calibri"/>
                  <a:cs typeface="Calibri"/>
                  <a:sym typeface="Calibri"/>
                </a:rPr>
                <a:t>(records/graduation/transcripts)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Office of Financial Aid</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Tutoring Services (</a:t>
              </a:r>
              <a:r>
                <a:rPr b="1" lang="en-US" sz="1800">
                  <a:solidFill>
                    <a:srgbClr val="2A7ACA"/>
                  </a:solidFill>
                  <a:latin typeface="Calibri"/>
                  <a:ea typeface="Calibri"/>
                  <a:cs typeface="Calibri"/>
                  <a:sym typeface="Calibri"/>
                </a:rPr>
                <a:t>coming soon!</a:t>
              </a:r>
              <a:r>
                <a:rPr lang="en-US" sz="1800">
                  <a:solidFill>
                    <a:schemeClr val="dk1"/>
                  </a:solidFill>
                  <a:latin typeface="Calibri"/>
                  <a:ea typeface="Calibri"/>
                  <a:cs typeface="Calibri"/>
                  <a:sym typeface="Calibri"/>
                </a:rPr>
                <a:t>)</a:t>
              </a:r>
              <a:endParaRPr/>
            </a:p>
          </p:txBody>
        </p:sp>
        <p:sp>
          <p:nvSpPr>
            <p:cNvPr id="165" name="Google Shape;165;p20">
              <a:hlinkClick action="ppaction://hlinksldjump" r:id="rId7"/>
            </p:cNvPr>
            <p:cNvSpPr txBox="1"/>
            <p:nvPr/>
          </p:nvSpPr>
          <p:spPr>
            <a:xfrm>
              <a:off x="626957" y="2467755"/>
              <a:ext cx="5903894" cy="1077218"/>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Need to visit Student Services?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p:txBody>
        </p:sp>
      </p:grpSp>
      <p:sp>
        <p:nvSpPr>
          <p:cNvPr id="166" name="Google Shape;166;p20"/>
          <p:cNvSpPr txBox="1"/>
          <p:nvPr>
            <p:ph type="title"/>
          </p:nvPr>
        </p:nvSpPr>
        <p:spPr>
          <a:xfrm>
            <a:off x="10123715" y="182629"/>
            <a:ext cx="1611086" cy="8988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alibri"/>
              <a:buNone/>
            </a:pPr>
            <a:r>
              <a:rPr lang="en-US">
                <a:solidFill>
                  <a:schemeClr val="lt1"/>
                </a:solidFill>
              </a:rPr>
              <a:t>Qless</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1">
            <a:hlinkClick action="ppaction://hlinksldjump" r:id="rId3"/>
          </p:cNvPr>
          <p:cNvSpPr txBox="1"/>
          <p:nvPr/>
        </p:nvSpPr>
        <p:spPr>
          <a:xfrm>
            <a:off x="412838" y="1610675"/>
            <a:ext cx="5903894" cy="3824124"/>
          </a:xfrm>
          <a:prstGeom prst="rect">
            <a:avLst/>
          </a:prstGeom>
          <a:solidFill>
            <a:schemeClr val="lt1">
              <a:alpha val="32941"/>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How do I join the line?</a:t>
            </a:r>
            <a:br>
              <a:rPr lang="en-US" sz="1800">
                <a:solidFill>
                  <a:schemeClr val="dk1"/>
                </a:solidFill>
                <a:latin typeface="Calibri"/>
                <a:ea typeface="Calibri"/>
                <a:cs typeface="Calibri"/>
                <a:sym typeface="Calibri"/>
              </a:rPr>
            </a:br>
            <a:endParaRPr sz="1000">
              <a:solidFill>
                <a:schemeClr val="dk1"/>
              </a:solidFill>
              <a:latin typeface="Calibri"/>
              <a:ea typeface="Calibri"/>
              <a:cs typeface="Calibri"/>
              <a:sym typeface="Calibri"/>
            </a:endParaRPr>
          </a:p>
          <a:p>
            <a:pPr indent="-173038" lvl="0" marL="173038"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Text Message:  </a:t>
            </a:r>
            <a:r>
              <a:rPr lang="en-US" sz="1800">
                <a:solidFill>
                  <a:schemeClr val="dk1"/>
                </a:solidFill>
                <a:latin typeface="Calibri"/>
                <a:ea typeface="Calibri"/>
                <a:cs typeface="Calibri"/>
                <a:sym typeface="Calibri"/>
              </a:rPr>
              <a:t>Text the word </a:t>
            </a:r>
            <a:r>
              <a:rPr b="1" lang="en-US" sz="1800">
                <a:solidFill>
                  <a:srgbClr val="0563C1"/>
                </a:solidFill>
                <a:latin typeface="Calibri"/>
                <a:ea typeface="Calibri"/>
                <a:cs typeface="Calibri"/>
                <a:sym typeface="Calibri"/>
              </a:rPr>
              <a:t>dolphin</a:t>
            </a:r>
            <a:r>
              <a:rPr lang="en-US" sz="1800">
                <a:solidFill>
                  <a:srgbClr val="2A7ACA"/>
                </a:solidFill>
                <a:latin typeface="Calibri"/>
                <a:ea typeface="Calibri"/>
                <a:cs typeface="Calibri"/>
                <a:sym typeface="Calibri"/>
              </a:rPr>
              <a:t> </a:t>
            </a:r>
            <a:r>
              <a:rPr lang="en-US" sz="1800">
                <a:solidFill>
                  <a:schemeClr val="dk1"/>
                </a:solidFill>
                <a:latin typeface="Calibri"/>
                <a:ea typeface="Calibri"/>
                <a:cs typeface="Calibri"/>
                <a:sym typeface="Calibri"/>
              </a:rPr>
              <a:t>to</a:t>
            </a:r>
            <a:r>
              <a:rPr lang="en-US" sz="1800">
                <a:solidFill>
                  <a:srgbClr val="2A7ACA"/>
                </a:solidFill>
                <a:latin typeface="Calibri"/>
                <a:ea typeface="Calibri"/>
                <a:cs typeface="Calibri"/>
                <a:sym typeface="Calibri"/>
              </a:rPr>
              <a:t> </a:t>
            </a:r>
            <a:r>
              <a:rPr b="1" lang="en-US" sz="1800">
                <a:solidFill>
                  <a:srgbClr val="2A7ACA"/>
                </a:solidFill>
                <a:latin typeface="Calibri"/>
                <a:ea typeface="Calibri"/>
                <a:cs typeface="Calibri"/>
                <a:sym typeface="Calibri"/>
              </a:rPr>
              <a:t>910.218.8512 </a:t>
            </a:r>
            <a:r>
              <a:rPr lang="en-US" sz="1800">
                <a:solidFill>
                  <a:schemeClr val="dk1"/>
                </a:solidFill>
                <a:latin typeface="Calibri"/>
                <a:ea typeface="Calibri"/>
                <a:cs typeface="Calibri"/>
                <a:sym typeface="Calibri"/>
              </a:rPr>
              <a:t>and follow the prompts. Standard text rates will apply.</a:t>
            </a:r>
            <a:endParaRPr/>
          </a:p>
          <a:p>
            <a:pPr indent="-106363" lvl="0" marL="173038" marR="0" rtl="0" algn="l">
              <a:spcBef>
                <a:spcPts val="0"/>
              </a:spcBef>
              <a:spcAft>
                <a:spcPts val="0"/>
              </a:spcAft>
              <a:buClr>
                <a:schemeClr val="dk1"/>
              </a:buClr>
              <a:buSzPts val="1050"/>
              <a:buFont typeface="Arial"/>
              <a:buNone/>
            </a:pPr>
            <a:r>
              <a:t/>
            </a:r>
            <a:endParaRPr b="1" sz="1050">
              <a:solidFill>
                <a:schemeClr val="dk1"/>
              </a:solidFill>
              <a:latin typeface="Calibri"/>
              <a:ea typeface="Calibri"/>
              <a:cs typeface="Calibri"/>
              <a:sym typeface="Calibri"/>
            </a:endParaRPr>
          </a:p>
          <a:p>
            <a:pPr indent="-173038" lvl="0" marL="173038"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App:  </a:t>
            </a:r>
            <a:r>
              <a:rPr lang="en-US" sz="1800">
                <a:solidFill>
                  <a:schemeClr val="dk1"/>
                </a:solidFill>
                <a:latin typeface="Calibri"/>
                <a:ea typeface="Calibri"/>
                <a:cs typeface="Calibri"/>
                <a:sym typeface="Calibri"/>
              </a:rPr>
              <a:t>Download the </a:t>
            </a:r>
            <a:r>
              <a:rPr b="1" lang="en-US" sz="1800" u="sng">
                <a:solidFill>
                  <a:schemeClr val="hlink"/>
                </a:solidFill>
                <a:latin typeface="Calibri"/>
                <a:ea typeface="Calibri"/>
                <a:cs typeface="Calibri"/>
                <a:sym typeface="Calibri"/>
                <a:hlinkClick r:id="rId4"/>
              </a:rPr>
              <a:t>Qless App</a:t>
            </a:r>
            <a:r>
              <a:rPr b="1"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or go to your APP Store on your hand-held device.  </a:t>
            </a:r>
            <a:endParaRPr b="1" sz="1050">
              <a:solidFill>
                <a:schemeClr val="dk1"/>
              </a:solidFill>
              <a:latin typeface="Calibri"/>
              <a:ea typeface="Calibri"/>
              <a:cs typeface="Calibri"/>
              <a:sym typeface="Calibri"/>
            </a:endParaRPr>
          </a:p>
          <a:p>
            <a:pPr indent="-115888" lvl="0" marL="173038" marR="0" rtl="0" algn="l">
              <a:spcBef>
                <a:spcPts val="0"/>
              </a:spcBef>
              <a:spcAft>
                <a:spcPts val="0"/>
              </a:spcAft>
              <a:buClr>
                <a:schemeClr val="dk1"/>
              </a:buClr>
              <a:buSzPts val="900"/>
              <a:buFont typeface="Arial"/>
              <a:buNone/>
            </a:pPr>
            <a:r>
              <a:t/>
            </a:r>
            <a:endParaRPr b="1" sz="900">
              <a:solidFill>
                <a:schemeClr val="dk1"/>
              </a:solidFill>
              <a:latin typeface="Calibri"/>
              <a:ea typeface="Calibri"/>
              <a:cs typeface="Calibri"/>
              <a:sym typeface="Calibri"/>
            </a:endParaRPr>
          </a:p>
          <a:p>
            <a:pPr indent="-173038" lvl="0" marL="173038"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Online:  </a:t>
            </a:r>
            <a:r>
              <a:rPr lang="en-US" sz="1800">
                <a:solidFill>
                  <a:schemeClr val="dk1"/>
                </a:solidFill>
                <a:latin typeface="Calibri"/>
                <a:ea typeface="Calibri"/>
                <a:cs typeface="Calibri"/>
                <a:sym typeface="Calibri"/>
              </a:rPr>
              <a:t>Use the Qless widget, </a:t>
            </a:r>
            <a:r>
              <a:rPr lang="en-US" sz="1800" u="sng">
                <a:solidFill>
                  <a:schemeClr val="hlink"/>
                </a:solidFill>
                <a:latin typeface="Calibri"/>
                <a:ea typeface="Calibri"/>
                <a:cs typeface="Calibri"/>
                <a:sym typeface="Calibri"/>
                <a:hlinkClick r:id="rId5"/>
              </a:rPr>
              <a:t>Qless Kiosk Login</a:t>
            </a:r>
            <a:r>
              <a:rPr lang="en-US" sz="1800">
                <a:solidFill>
                  <a:schemeClr val="dk1"/>
                </a:solidFill>
                <a:latin typeface="Calibri"/>
                <a:ea typeface="Calibri"/>
                <a:cs typeface="Calibri"/>
                <a:sym typeface="Calibri"/>
              </a:rPr>
              <a:t>, enter your phone information, and click the line you would like to join, then click the “Join This Line“ button</a:t>
            </a:r>
            <a:endParaRPr sz="2000">
              <a:solidFill>
                <a:schemeClr val="dk1"/>
              </a:solidFill>
              <a:latin typeface="Calibri"/>
              <a:ea typeface="Calibri"/>
              <a:cs typeface="Calibri"/>
              <a:sym typeface="Calibri"/>
            </a:endParaRPr>
          </a:p>
          <a:p>
            <a:pPr indent="-173038" lvl="0" marL="173038" marR="0" rtl="0" algn="l">
              <a:spcBef>
                <a:spcPts val="60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In person:  </a:t>
            </a:r>
            <a:r>
              <a:rPr lang="en-US" sz="1800">
                <a:solidFill>
                  <a:schemeClr val="dk1"/>
                </a:solidFill>
                <a:latin typeface="Calibri"/>
                <a:ea typeface="Calibri"/>
                <a:cs typeface="Calibri"/>
                <a:sym typeface="Calibri"/>
              </a:rPr>
              <a:t>Self-service kiosks are in the Office of Student Service lobby area, Building A.  If you need help, staff can assist you in joining the line.</a:t>
            </a:r>
            <a:endParaRPr sz="1800">
              <a:solidFill>
                <a:schemeClr val="dk1"/>
              </a:solidFill>
              <a:latin typeface="Calibri"/>
              <a:ea typeface="Calibri"/>
              <a:cs typeface="Calibri"/>
              <a:sym typeface="Calibri"/>
            </a:endParaRPr>
          </a:p>
        </p:txBody>
      </p:sp>
      <p:pic>
        <p:nvPicPr>
          <p:cNvPr descr="Image of Qless Software Steps" id="172" name="Google Shape;172;p21" title="Image Qless Steps"/>
          <p:cNvPicPr preferRelativeResize="0"/>
          <p:nvPr/>
        </p:nvPicPr>
        <p:blipFill rotWithShape="1">
          <a:blip r:embed="rId6">
            <a:alphaModFix/>
          </a:blip>
          <a:srcRect b="0" l="6537" r="5691" t="0"/>
          <a:stretch/>
        </p:blipFill>
        <p:spPr>
          <a:xfrm>
            <a:off x="6751509" y="1972502"/>
            <a:ext cx="4621696" cy="2276672"/>
          </a:xfrm>
          <a:prstGeom prst="rect">
            <a:avLst/>
          </a:prstGeom>
          <a:noFill/>
          <a:ln>
            <a:noFill/>
          </a:ln>
        </p:spPr>
      </p:pic>
      <p:sp>
        <p:nvSpPr>
          <p:cNvPr id="173" name="Google Shape;173;p21">
            <a:hlinkClick action="ppaction://hlinksldjump" r:id="rId7"/>
          </p:cNvPr>
          <p:cNvSpPr txBox="1"/>
          <p:nvPr/>
        </p:nvSpPr>
        <p:spPr>
          <a:xfrm>
            <a:off x="7355174" y="4249174"/>
            <a:ext cx="4551133" cy="1723549"/>
          </a:xfrm>
          <a:prstGeom prst="rect">
            <a:avLst/>
          </a:prstGeom>
          <a:solidFill>
            <a:schemeClr val="lt1">
              <a:alpha val="32941"/>
            </a:schemeClr>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Office of Admissions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Office of Advising/Registration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Office of Registrar </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Office of Financial Aid</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Tutoring Services (</a:t>
            </a:r>
            <a:r>
              <a:rPr b="1" lang="en-US" sz="1800">
                <a:solidFill>
                  <a:srgbClr val="2A7ACA"/>
                </a:solidFill>
                <a:latin typeface="Calibri"/>
                <a:ea typeface="Calibri"/>
                <a:cs typeface="Calibri"/>
                <a:sym typeface="Calibri"/>
              </a:rPr>
              <a:t>coming soon!</a:t>
            </a:r>
            <a:r>
              <a:rPr lang="en-US" sz="1800">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74" name="Google Shape;174;p21"/>
          <p:cNvSpPr txBox="1"/>
          <p:nvPr>
            <p:ph type="title"/>
          </p:nvPr>
        </p:nvSpPr>
        <p:spPr>
          <a:xfrm>
            <a:off x="7355174" y="1292972"/>
            <a:ext cx="3280169" cy="8988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a:t>Qless Virtual Line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4472C4"/>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