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685800" y="1369172"/>
            <a:ext cx="5257800" cy="89889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b="1"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descr="Brunswick Community College Letter Head and Title of Presentation, &quot;New Student Orientation&quot;" id="17" name="Google Shape;17;p2" title="Presentation BCC Letterhead Title"/>
          <p:cNvGrpSpPr/>
          <p:nvPr/>
        </p:nvGrpSpPr>
        <p:grpSpPr>
          <a:xfrm>
            <a:off x="393883" y="295903"/>
            <a:ext cx="9234105" cy="655965"/>
            <a:chOff x="393883" y="295903"/>
            <a:chExt cx="9234105" cy="655965"/>
          </a:xfrm>
        </p:grpSpPr>
        <p:cxnSp>
          <p:nvCxnSpPr>
            <p:cNvPr id="18" name="Google Shape;18;p2"/>
            <p:cNvCxnSpPr/>
            <p:nvPr/>
          </p:nvCxnSpPr>
          <p:spPr>
            <a:xfrm>
              <a:off x="3517064" y="295903"/>
              <a:ext cx="12357" cy="655965"/>
            </a:xfrm>
            <a:prstGeom prst="straightConnector1">
              <a:avLst/>
            </a:prstGeom>
            <a:noFill/>
            <a:ln cap="flat" cmpd="sng" w="9525">
              <a:solidFill>
                <a:srgbClr val="002A5C"/>
              </a:solidFill>
              <a:prstDash val="solid"/>
              <a:miter lim="800000"/>
              <a:headEnd len="sm" w="sm" type="none"/>
              <a:tailEnd len="sm" w="sm" type="none"/>
            </a:ln>
          </p:spPr>
        </p:cxnSp>
        <p:pic>
          <p:nvPicPr>
            <p:cNvPr descr="Brunswick Community College Letter Head and Title of Presentation, &quot;New Student Orientation&quot;" id="19" name="Google Shape;19;p2" title="BCC Logo"/>
            <p:cNvPicPr preferRelativeResize="0"/>
            <p:nvPr/>
          </p:nvPicPr>
          <p:blipFill rotWithShape="1">
            <a:blip r:embed="rId2">
              <a:alphaModFix/>
            </a:blip>
            <a:srcRect b="0" l="0" r="0" t="0"/>
            <a:stretch/>
          </p:blipFill>
          <p:spPr>
            <a:xfrm>
              <a:off x="393883" y="295903"/>
              <a:ext cx="2787192" cy="655965"/>
            </a:xfrm>
            <a:prstGeom prst="rect">
              <a:avLst/>
            </a:prstGeom>
            <a:noFill/>
            <a:ln>
              <a:noFill/>
            </a:ln>
          </p:spPr>
        </p:pic>
        <p:sp>
          <p:nvSpPr>
            <p:cNvPr id="20" name="Google Shape;20;p2"/>
            <p:cNvSpPr txBox="1"/>
            <p:nvPr/>
          </p:nvSpPr>
          <p:spPr>
            <a:xfrm>
              <a:off x="3630600" y="437422"/>
              <a:ext cx="599738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163564"/>
                  </a:solidFill>
                  <a:latin typeface="Microsoft JhengHei"/>
                  <a:ea typeface="Microsoft JhengHei"/>
                  <a:cs typeface="Microsoft JhengHei"/>
                  <a:sym typeface="Microsoft JhengHei"/>
                </a:rPr>
                <a:t>NEW STUDENT ORIENTATION</a:t>
              </a:r>
              <a:endParaRPr b="1" sz="2400">
                <a:solidFill>
                  <a:srgbClr val="163564"/>
                </a:solidFill>
                <a:latin typeface="Microsoft JhengHei"/>
                <a:ea typeface="Microsoft JhengHei"/>
                <a:cs typeface="Microsoft JhengHei"/>
                <a:sym typeface="Microsoft JhengHe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descr="Brunswick Community College Letter Head and Title of Presentation, &quot;New Student Orientation&quot;" id="59" name="Google Shape;59;p8" title="Presentation BCC Letterhead Title"/>
          <p:cNvGrpSpPr/>
          <p:nvPr/>
        </p:nvGrpSpPr>
        <p:grpSpPr>
          <a:xfrm>
            <a:off x="393883" y="295903"/>
            <a:ext cx="9234105" cy="655965"/>
            <a:chOff x="393883" y="295903"/>
            <a:chExt cx="9234105" cy="655965"/>
          </a:xfrm>
        </p:grpSpPr>
        <p:cxnSp>
          <p:nvCxnSpPr>
            <p:cNvPr id="60" name="Google Shape;60;p8"/>
            <p:cNvCxnSpPr/>
            <p:nvPr/>
          </p:nvCxnSpPr>
          <p:spPr>
            <a:xfrm>
              <a:off x="3517064" y="295903"/>
              <a:ext cx="12357" cy="655965"/>
            </a:xfrm>
            <a:prstGeom prst="straightConnector1">
              <a:avLst/>
            </a:prstGeom>
            <a:noFill/>
            <a:ln cap="flat" cmpd="sng" w="9525">
              <a:solidFill>
                <a:srgbClr val="002A5C"/>
              </a:solidFill>
              <a:prstDash val="solid"/>
              <a:miter lim="800000"/>
              <a:headEnd len="sm" w="sm" type="none"/>
              <a:tailEnd len="sm" w="sm" type="none"/>
            </a:ln>
          </p:spPr>
        </p:cxnSp>
        <p:pic>
          <p:nvPicPr>
            <p:cNvPr descr="Brunswick Community College Letter Head and Title of Presentation, &quot;New Student Orientation&quot;" id="61" name="Google Shape;61;p8" title="BCC Logo"/>
            <p:cNvPicPr preferRelativeResize="0"/>
            <p:nvPr/>
          </p:nvPicPr>
          <p:blipFill rotWithShape="1">
            <a:blip r:embed="rId2">
              <a:alphaModFix/>
            </a:blip>
            <a:srcRect b="0" l="0" r="0" t="0"/>
            <a:stretch/>
          </p:blipFill>
          <p:spPr>
            <a:xfrm>
              <a:off x="393883" y="295903"/>
              <a:ext cx="2787192" cy="655965"/>
            </a:xfrm>
            <a:prstGeom prst="rect">
              <a:avLst/>
            </a:prstGeom>
            <a:noFill/>
            <a:ln>
              <a:noFill/>
            </a:ln>
          </p:spPr>
        </p:pic>
        <p:sp>
          <p:nvSpPr>
            <p:cNvPr id="62" name="Google Shape;62;p8"/>
            <p:cNvSpPr txBox="1"/>
            <p:nvPr/>
          </p:nvSpPr>
          <p:spPr>
            <a:xfrm>
              <a:off x="3630600" y="437422"/>
              <a:ext cx="599738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163564"/>
                  </a:solidFill>
                  <a:latin typeface="Microsoft JhengHei"/>
                  <a:ea typeface="Microsoft JhengHei"/>
                  <a:cs typeface="Microsoft JhengHei"/>
                  <a:sym typeface="Microsoft JhengHei"/>
                </a:rPr>
                <a:t>NEW STUDENT ORIENTATION</a:t>
              </a:r>
              <a:endParaRPr b="1" sz="2400">
                <a:solidFill>
                  <a:srgbClr val="163564"/>
                </a:solidFill>
                <a:latin typeface="Microsoft JhengHei"/>
                <a:ea typeface="Microsoft JhengHei"/>
                <a:cs typeface="Microsoft JhengHei"/>
                <a:sym typeface="Microsoft JhengHe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3" name="Google Shape;73;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hyperlink" Target="mailto:olsenj@brunswickcc.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BCC students sitting a table within BCC's Couryard" id="93" name="Google Shape;93;p13" title="Student in Courtyard"/>
          <p:cNvPicPr preferRelativeResize="0"/>
          <p:nvPr/>
        </p:nvPicPr>
        <p:blipFill rotWithShape="1">
          <a:blip r:embed="rId3">
            <a:alphaModFix/>
          </a:blip>
          <a:srcRect b="0" l="0" r="0" t="0"/>
          <a:stretch/>
        </p:blipFill>
        <p:spPr>
          <a:xfrm flipH="1">
            <a:off x="5807095" y="2011680"/>
            <a:ext cx="5588309" cy="334262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94" name="Google Shape;94;p13"/>
          <p:cNvSpPr txBox="1"/>
          <p:nvPr>
            <p:ph type="title"/>
          </p:nvPr>
        </p:nvSpPr>
        <p:spPr>
          <a:xfrm>
            <a:off x="1121228" y="3448343"/>
            <a:ext cx="4005943"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40"/>
              <a:buFont typeface="Calibri"/>
              <a:buNone/>
            </a:pPr>
            <a:r>
              <a:rPr lang="en-US" sz="3240"/>
              <a:t>Additional Resources</a:t>
            </a:r>
            <a:br>
              <a:rPr lang="en-US" sz="3240"/>
            </a:br>
            <a:r>
              <a:rPr lang="en-US" sz="3240"/>
              <a:t>&amp; Student Life</a:t>
            </a:r>
            <a:br>
              <a:rPr lang="en-US" sz="2880"/>
            </a:br>
            <a:endParaRPr sz="2880"/>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nvSpPr>
        <p:spPr>
          <a:xfrm>
            <a:off x="1733786" y="3839168"/>
            <a:ext cx="3419695" cy="1015663"/>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Office of Student Life</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Building A</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olsenj@brunswickcc.edu</a:t>
            </a:r>
            <a:endParaRPr/>
          </a:p>
        </p:txBody>
      </p:sp>
      <p:pic>
        <p:nvPicPr>
          <p:cNvPr descr="Photograph of students holding an instagram frame with their faces within the picture frame" id="100" name="Google Shape;100;p14" title="Student Life Photo"/>
          <p:cNvPicPr preferRelativeResize="0"/>
          <p:nvPr/>
        </p:nvPicPr>
        <p:blipFill rotWithShape="1">
          <a:blip r:embed="rId3">
            <a:alphaModFix/>
          </a:blip>
          <a:srcRect b="18345" l="0" r="16506" t="0"/>
          <a:stretch/>
        </p:blipFill>
        <p:spPr>
          <a:xfrm>
            <a:off x="7205870" y="1392252"/>
            <a:ext cx="3796747" cy="4004695"/>
          </a:xfrm>
          <a:prstGeom prst="rect">
            <a:avLst/>
          </a:prstGeom>
          <a:noFill/>
          <a:ln>
            <a:noFill/>
          </a:ln>
        </p:spPr>
      </p:pic>
      <p:sp>
        <p:nvSpPr>
          <p:cNvPr id="101" name="Google Shape;101;p14"/>
          <p:cNvSpPr txBox="1"/>
          <p:nvPr/>
        </p:nvSpPr>
        <p:spPr>
          <a:xfrm>
            <a:off x="685800" y="1854414"/>
            <a:ext cx="5834986" cy="2200602"/>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College life isn’t all about books and exams. Get involved in campus activities.  Find a club to join, become a Student Ambassador, go to SGA meetings or run for SGA office, be part of the flag football team, or help plan campus-wide student activities.  </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2" name="Google Shape;102;p14"/>
          <p:cNvSpPr txBox="1"/>
          <p:nvPr/>
        </p:nvSpPr>
        <p:spPr>
          <a:xfrm>
            <a:off x="685800" y="5073781"/>
            <a:ext cx="590262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Attend an athletic event (free admission for students, faculty, and staff).  Go Dolphins!</a:t>
            </a:r>
            <a:endParaRPr sz="1800">
              <a:solidFill>
                <a:schemeClr val="dk1"/>
              </a:solidFill>
              <a:latin typeface="Calibri"/>
              <a:ea typeface="Calibri"/>
              <a:cs typeface="Calibri"/>
              <a:sym typeface="Calibri"/>
            </a:endParaRPr>
          </a:p>
        </p:txBody>
      </p:sp>
      <p:sp>
        <p:nvSpPr>
          <p:cNvPr id="103" name="Google Shape;103;p14"/>
          <p:cNvSpPr txBox="1"/>
          <p:nvPr>
            <p:ph type="title"/>
          </p:nvPr>
        </p:nvSpPr>
        <p:spPr>
          <a:xfrm>
            <a:off x="685800" y="1369172"/>
            <a:ext cx="5257800"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80"/>
              <a:buFont typeface="Calibri"/>
              <a:buNone/>
            </a:pPr>
            <a:r>
              <a:rPr lang="en-US" sz="2880"/>
              <a:t>Student Life – Student Activities</a:t>
            </a:r>
            <a:br>
              <a:rPr lang="en-US" sz="2880"/>
            </a:br>
            <a:endParaRPr sz="288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nvSpPr>
        <p:spPr>
          <a:xfrm>
            <a:off x="5363041" y="1392253"/>
            <a:ext cx="6211845" cy="4693593"/>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The Student Government Association is the primary voice of students that  promotes the welfare of students.  SGA advises College administrators on improving student life and helps student services carry out annual events funded by Student Activity fees.  </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Curriculum students registered and attending the College are members of the Student Government Association.  SGA Officers when needed are elected by the student body at the start of each Fall semester:</a:t>
            </a:r>
            <a:endParaRPr sz="1600">
              <a:solidFill>
                <a:schemeClr val="dk1"/>
              </a:solidFill>
              <a:latin typeface="Calibri"/>
              <a:ea typeface="Calibri"/>
              <a:cs typeface="Calibri"/>
              <a:sym typeface="Calibri"/>
            </a:endParaRPr>
          </a:p>
          <a:p>
            <a:pPr indent="-342900" lvl="4" marL="217170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President</a:t>
            </a:r>
            <a:endParaRPr b="0" i="0" sz="1600" u="none" cap="none" strike="noStrike">
              <a:solidFill>
                <a:schemeClr val="dk1"/>
              </a:solidFill>
              <a:latin typeface="Calibri"/>
              <a:ea typeface="Calibri"/>
              <a:cs typeface="Calibri"/>
              <a:sym typeface="Calibri"/>
            </a:endParaRPr>
          </a:p>
          <a:p>
            <a:pPr indent="-342900" lvl="4" marL="21717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Vice President</a:t>
            </a:r>
            <a:endParaRPr/>
          </a:p>
          <a:p>
            <a:pPr indent="-342900" lvl="4" marL="21717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Secretary</a:t>
            </a:r>
            <a:endParaRPr/>
          </a:p>
          <a:p>
            <a:pPr indent="-342900" lvl="4" marL="21717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Treasurer</a:t>
            </a:r>
            <a:endParaRPr/>
          </a:p>
          <a:p>
            <a:pPr indent="-342900" lvl="4" marL="21717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Parliamentarian</a:t>
            </a:r>
            <a:endParaRPr/>
          </a:p>
          <a:p>
            <a:pPr indent="-342900" lvl="4" marL="217170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Public Information Officer</a:t>
            </a:r>
            <a:endParaRPr/>
          </a:p>
          <a:p>
            <a:pPr indent="0" lvl="0" marL="0" marR="0" rtl="0" algn="l">
              <a:spcBef>
                <a:spcPts val="0"/>
              </a:spcBef>
              <a:spcAft>
                <a:spcPts val="0"/>
              </a:spcAft>
              <a:buNone/>
            </a:pPr>
            <a:r>
              <a:t/>
            </a:r>
            <a:endParaRPr b="1"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Contact the Office of Academic Support if you are interested in applying for an Officer position.  Monthly SGA meetings are held in Dolphin Cove, Building A.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109" name="Google Shape;109;p15"/>
          <p:cNvSpPr txBox="1"/>
          <p:nvPr/>
        </p:nvSpPr>
        <p:spPr>
          <a:xfrm>
            <a:off x="902754" y="3414057"/>
            <a:ext cx="3850630" cy="1138773"/>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Student Government Association</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Office of Academic Support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Building A, Room 125</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academicsupport@brunswickcc.edu</a:t>
            </a:r>
            <a:endParaRPr/>
          </a:p>
        </p:txBody>
      </p:sp>
      <p:pic>
        <p:nvPicPr>
          <p:cNvPr descr="Graphic Picture of the letters SGA" id="110" name="Google Shape;110;p15" title="Graphic SGA"/>
          <p:cNvPicPr preferRelativeResize="0"/>
          <p:nvPr/>
        </p:nvPicPr>
        <p:blipFill rotWithShape="1">
          <a:blip r:embed="rId3">
            <a:alphaModFix/>
          </a:blip>
          <a:srcRect b="0" l="0" r="0" t="0"/>
          <a:stretch/>
        </p:blipFill>
        <p:spPr>
          <a:xfrm>
            <a:off x="902754" y="1544561"/>
            <a:ext cx="4004326" cy="1667171"/>
          </a:xfrm>
          <a:prstGeom prst="rect">
            <a:avLst/>
          </a:prstGeom>
          <a:noFill/>
          <a:ln>
            <a:noFill/>
          </a:ln>
        </p:spPr>
      </p:pic>
      <p:sp>
        <p:nvSpPr>
          <p:cNvPr id="111" name="Google Shape;111;p15"/>
          <p:cNvSpPr txBox="1"/>
          <p:nvPr/>
        </p:nvSpPr>
        <p:spPr>
          <a:xfrm>
            <a:off x="1200150" y="4586617"/>
            <a:ext cx="3252931"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Let your voice be heard! </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Get Involved.</a:t>
            </a:r>
            <a:endParaRPr sz="1800">
              <a:solidFill>
                <a:schemeClr val="dk1"/>
              </a:solidFill>
              <a:latin typeface="Calibri"/>
              <a:ea typeface="Calibri"/>
              <a:cs typeface="Calibri"/>
              <a:sym typeface="Calibri"/>
            </a:endParaRPr>
          </a:p>
        </p:txBody>
      </p:sp>
      <p:sp>
        <p:nvSpPr>
          <p:cNvPr id="112" name="Google Shape;112;p15"/>
          <p:cNvSpPr txBox="1"/>
          <p:nvPr>
            <p:ph type="title"/>
          </p:nvPr>
        </p:nvSpPr>
        <p:spPr>
          <a:xfrm>
            <a:off x="9133115" y="207897"/>
            <a:ext cx="2242457"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en-US">
                <a:solidFill>
                  <a:schemeClr val="lt1"/>
                </a:solidFill>
              </a:rPr>
              <a:t>SGA</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nvSpPr>
        <p:spPr>
          <a:xfrm>
            <a:off x="685800" y="1701211"/>
            <a:ext cx="6719569" cy="3316292"/>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Childcare Assistance Funds (CAF) can help students offset the cost of daycare expenses for their children.  To qualify for Childcare Assistance Funds assistance, you must:</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be a full- or part-time BCC student; </a:t>
            </a:r>
            <a:endParaRPr/>
          </a:p>
          <a:p>
            <a:pPr indent="-285750" lvl="1" marL="742950"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been denied by DSS for child care assistance or wait listed; and</a:t>
            </a:r>
            <a:endParaRPr/>
          </a:p>
          <a:p>
            <a:pPr indent="-285750" lvl="1" marL="742950"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the childcare provider must be an approved, reliable public daycare facility</a:t>
            </a:r>
            <a:endParaRPr/>
          </a:p>
          <a:p>
            <a:pPr indent="0" lvl="0" marL="0" marR="0" rtl="0" algn="l">
              <a:spcBef>
                <a:spcPts val="60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18" name="Google Shape;118;p16"/>
          <p:cNvSpPr txBox="1"/>
          <p:nvPr/>
        </p:nvSpPr>
        <p:spPr>
          <a:xfrm>
            <a:off x="685800" y="4958328"/>
            <a:ext cx="7180184"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 apply, complete a CAF Application (available in the Office of Student Services) and submit a birth certificate for the child/children being considered.  Apply early!  CAF are awarded on a first-come, first-serve basis as funds remain available.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of child's A, B, C wooden blocks" id="119" name="Google Shape;119;p16" title="Child Care"/>
          <p:cNvPicPr preferRelativeResize="0"/>
          <p:nvPr/>
        </p:nvPicPr>
        <p:blipFill rotWithShape="1">
          <a:blip r:embed="rId3">
            <a:alphaModFix/>
          </a:blip>
          <a:srcRect b="0" l="0" r="0" t="0"/>
          <a:stretch/>
        </p:blipFill>
        <p:spPr>
          <a:xfrm>
            <a:off x="7713979" y="1701211"/>
            <a:ext cx="3426080" cy="2614817"/>
          </a:xfrm>
          <a:prstGeom prst="rect">
            <a:avLst/>
          </a:prstGeom>
          <a:noFill/>
          <a:ln>
            <a:noFill/>
          </a:ln>
          <a:effectLst>
            <a:outerShdw blurRad="190500" rotWithShape="0" algn="tl">
              <a:srgbClr val="000000">
                <a:alpha val="69803"/>
              </a:srgbClr>
            </a:outerShdw>
          </a:effectLst>
        </p:spPr>
      </p:pic>
      <p:sp>
        <p:nvSpPr>
          <p:cNvPr id="120" name="Google Shape;120;p16"/>
          <p:cNvSpPr txBox="1"/>
          <p:nvPr/>
        </p:nvSpPr>
        <p:spPr>
          <a:xfrm>
            <a:off x="7845388" y="4364575"/>
            <a:ext cx="3419695" cy="1015663"/>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Office of Student Life</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Building A</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olsenj@brunswickcc.edu</a:t>
            </a:r>
            <a:endParaRPr/>
          </a:p>
        </p:txBody>
      </p:sp>
      <p:sp>
        <p:nvSpPr>
          <p:cNvPr id="121" name="Google Shape;121;p16"/>
          <p:cNvSpPr txBox="1"/>
          <p:nvPr>
            <p:ph type="title"/>
          </p:nvPr>
        </p:nvSpPr>
        <p:spPr>
          <a:xfrm>
            <a:off x="685800" y="1369172"/>
            <a:ext cx="5257800" cy="7970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80"/>
              <a:buFont typeface="Calibri"/>
              <a:buNone/>
            </a:pPr>
            <a:r>
              <a:rPr lang="en-US" sz="2880"/>
              <a:t>Child Care Assistance</a:t>
            </a:r>
            <a:br>
              <a:rPr lang="en-US" sz="2880"/>
            </a:br>
            <a:endParaRPr sz="288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nvSpPr>
        <p:spPr>
          <a:xfrm>
            <a:off x="2390797" y="5118280"/>
            <a:ext cx="4500468" cy="1015663"/>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Services are private and confidential.</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u="sng">
              <a:solidFill>
                <a:schemeClr val="dk1"/>
              </a:solidFill>
              <a:latin typeface="Calibri"/>
              <a:ea typeface="Calibri"/>
              <a:cs typeface="Calibri"/>
              <a:sym typeface="Calibri"/>
            </a:endParaRPr>
          </a:p>
        </p:txBody>
      </p:sp>
      <p:pic>
        <p:nvPicPr>
          <p:cNvPr descr="Photograph of stocked Food Pantry shelves " id="127" name="Google Shape;127;p17" title="Food Pantry"/>
          <p:cNvPicPr preferRelativeResize="0"/>
          <p:nvPr/>
        </p:nvPicPr>
        <p:blipFill rotWithShape="1">
          <a:blip r:embed="rId3">
            <a:alphaModFix/>
          </a:blip>
          <a:srcRect b="0" l="1" r="290" t="0"/>
          <a:stretch/>
        </p:blipFill>
        <p:spPr>
          <a:xfrm>
            <a:off x="7686363" y="1820594"/>
            <a:ext cx="3386526" cy="2264967"/>
          </a:xfrm>
          <a:prstGeom prst="rect">
            <a:avLst/>
          </a:prstGeom>
          <a:noFill/>
          <a:ln>
            <a:noFill/>
          </a:ln>
        </p:spPr>
      </p:pic>
      <p:sp>
        <p:nvSpPr>
          <p:cNvPr id="128" name="Google Shape;128;p17"/>
          <p:cNvSpPr txBox="1"/>
          <p:nvPr/>
        </p:nvSpPr>
        <p:spPr>
          <a:xfrm>
            <a:off x="1740634" y="3085612"/>
            <a:ext cx="4930357" cy="2246769"/>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Office of Student Life</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Building A</a:t>
            </a:r>
            <a:endParaRPr/>
          </a:p>
          <a:p>
            <a:pPr indent="0" lvl="0" marL="0" marR="0" rtl="0" algn="ctr">
              <a:spcBef>
                <a:spcPts val="0"/>
              </a:spcBef>
              <a:spcAft>
                <a:spcPts val="0"/>
              </a:spcAft>
              <a:buNone/>
            </a:pPr>
            <a:r>
              <a:rPr b="1" lang="en-US" sz="2000" u="sng">
                <a:solidFill>
                  <a:schemeClr val="hlink"/>
                </a:solidFill>
                <a:latin typeface="Calibri"/>
                <a:ea typeface="Calibri"/>
                <a:cs typeface="Calibri"/>
                <a:sym typeface="Calibri"/>
                <a:hlinkClick r:id="rId4"/>
              </a:rPr>
              <a:t>olsenj@brunswickcc.edu</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Summer Hours:</a:t>
            </a:r>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Monday - Thursday, 8 a.m. - 4 p.m. </a:t>
            </a:r>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Friday, 8 a.m. - 12 p.m.</a:t>
            </a:r>
            <a:endParaRPr/>
          </a:p>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p:txBody>
      </p:sp>
      <p:sp>
        <p:nvSpPr>
          <p:cNvPr id="129" name="Google Shape;129;p17"/>
          <p:cNvSpPr txBox="1"/>
          <p:nvPr/>
        </p:nvSpPr>
        <p:spPr>
          <a:xfrm>
            <a:off x="1061452" y="2095446"/>
            <a:ext cx="6168082" cy="1485022"/>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The Food Pantry provides students who are in need of help and short on food.  We care and we are here to help!</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u="sng">
              <a:solidFill>
                <a:schemeClr val="dk1"/>
              </a:solidFill>
              <a:latin typeface="Calibri"/>
              <a:ea typeface="Calibri"/>
              <a:cs typeface="Calibri"/>
              <a:sym typeface="Calibri"/>
            </a:endParaRPr>
          </a:p>
        </p:txBody>
      </p:sp>
      <p:sp>
        <p:nvSpPr>
          <p:cNvPr id="130" name="Google Shape;130;p17"/>
          <p:cNvSpPr txBox="1"/>
          <p:nvPr>
            <p:ph type="title"/>
          </p:nvPr>
        </p:nvSpPr>
        <p:spPr>
          <a:xfrm>
            <a:off x="3086591" y="1371144"/>
            <a:ext cx="2569029"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a:t>Food Pantry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4472C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