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57" r:id="rId2"/>
    <p:sldId id="290" r:id="rId3"/>
    <p:sldId id="291" r:id="rId4"/>
    <p:sldId id="292" r:id="rId5"/>
    <p:sldId id="336" r:id="rId6"/>
    <p:sldId id="293" r:id="rId7"/>
    <p:sldId id="294" r:id="rId8"/>
    <p:sldId id="295" r:id="rId9"/>
    <p:sldId id="297" r:id="rId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ademic Support" id="{C67F1786-C14C-43B6-A4BB-11D815439E00}">
          <p14:sldIdLst>
            <p14:sldId id="357"/>
            <p14:sldId id="290"/>
            <p14:sldId id="291"/>
            <p14:sldId id="292"/>
            <p14:sldId id="336"/>
            <p14:sldId id="293"/>
            <p14:sldId id="294"/>
            <p14:sldId id="295"/>
            <p14:sldId id="29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E"/>
    <a:srgbClr val="0678AE"/>
    <a:srgbClr val="002B5C"/>
    <a:srgbClr val="002A5C"/>
    <a:srgbClr val="0563C1"/>
    <a:srgbClr val="2A7ACA"/>
    <a:srgbClr val="4108E3"/>
    <a:srgbClr val="9CA9B2"/>
    <a:srgbClr val="002659"/>
    <a:srgbClr val="5E0E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8" autoAdjust="0"/>
    <p:restoredTop sz="83661" autoAdjust="0"/>
  </p:normalViewPr>
  <p:slideViewPr>
    <p:cSldViewPr snapToGrid="0">
      <p:cViewPr varScale="1">
        <p:scale>
          <a:sx n="96" d="100"/>
          <a:sy n="96" d="100"/>
        </p:scale>
        <p:origin x="1038"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A310BE-2AC6-408E-9F17-BF195AA8A2B2}" type="datetimeFigureOut">
              <a:rPr lang="en-US" smtClean="0"/>
              <a:t>7/7/2021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1254D3E-14AC-4B0F-8779-2CBF7E7CD314}" type="slidenum">
              <a:rPr lang="en-US" smtClean="0"/>
              <a:t>‹#›</a:t>
            </a:fld>
            <a:endParaRPr lang="en-US" dirty="0"/>
          </a:p>
        </p:txBody>
      </p:sp>
    </p:spTree>
    <p:extLst>
      <p:ext uri="{BB962C8B-B14F-4D97-AF65-F5344CB8AC3E}">
        <p14:creationId xmlns:p14="http://schemas.microsoft.com/office/powerpoint/2010/main" val="905933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254D3E-14AC-4B0F-8779-2CBF7E7CD314}" type="slidenum">
              <a:rPr lang="en-US" smtClean="0"/>
              <a:t>1</a:t>
            </a:fld>
            <a:endParaRPr lang="en-US" dirty="0"/>
          </a:p>
        </p:txBody>
      </p:sp>
    </p:spTree>
    <p:extLst>
      <p:ext uri="{BB962C8B-B14F-4D97-AF65-F5344CB8AC3E}">
        <p14:creationId xmlns:p14="http://schemas.microsoft.com/office/powerpoint/2010/main" val="1260776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254D3E-14AC-4B0F-8779-2CBF7E7CD314}" type="slidenum">
              <a:rPr lang="en-US" smtClean="0"/>
              <a:t>2</a:t>
            </a:fld>
            <a:endParaRPr lang="en-US" dirty="0"/>
          </a:p>
        </p:txBody>
      </p:sp>
    </p:spTree>
    <p:extLst>
      <p:ext uri="{BB962C8B-B14F-4D97-AF65-F5344CB8AC3E}">
        <p14:creationId xmlns:p14="http://schemas.microsoft.com/office/powerpoint/2010/main" val="358083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254D3E-14AC-4B0F-8779-2CBF7E7CD314}" type="slidenum">
              <a:rPr lang="en-US" smtClean="0"/>
              <a:t>6</a:t>
            </a:fld>
            <a:endParaRPr lang="en-US" dirty="0"/>
          </a:p>
        </p:txBody>
      </p:sp>
    </p:spTree>
    <p:extLst>
      <p:ext uri="{BB962C8B-B14F-4D97-AF65-F5344CB8AC3E}">
        <p14:creationId xmlns:p14="http://schemas.microsoft.com/office/powerpoint/2010/main" val="548333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cid:61299E10-7728-47AD-9058-30C9F9886578@ad.brunswickcc.edu"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cid:61299E10-7728-47AD-9058-30C9F9886578@ad.brunswickcc.edu"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1655798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3408807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318477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79145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43127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3019069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230354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1369172"/>
            <a:ext cx="5257800" cy="898899"/>
          </a:xfrm>
        </p:spPr>
        <p:txBody>
          <a:bodyPr>
            <a:normAutofit/>
          </a:bodyPr>
          <a:lstStyle>
            <a:lvl1pPr>
              <a:defRPr sz="3200" b="1">
                <a:latin typeface="+mn-lt"/>
              </a:defRPr>
            </a:lvl1pPr>
          </a:lstStyle>
          <a:p>
            <a:r>
              <a:rPr lang="en-US" dirty="0" smtClean="0"/>
              <a:t>Click to edit Master title style</a:t>
            </a:r>
            <a:endParaRPr lang="en-US" dirty="0"/>
          </a:p>
        </p:txBody>
      </p:sp>
      <p:grpSp>
        <p:nvGrpSpPr>
          <p:cNvPr id="6" name="Presentation Title Banner" descr="Brunswick Community College Letter Head and Title of Presentation, &quot;New Student Orientation&quot;" title="Presentation BCC Letterhead Title"/>
          <p:cNvGrpSpPr/>
          <p:nvPr userDrawn="1"/>
        </p:nvGrpSpPr>
        <p:grpSpPr>
          <a:xfrm>
            <a:off x="393883" y="295903"/>
            <a:ext cx="9234105" cy="655965"/>
            <a:chOff x="393883" y="295903"/>
            <a:chExt cx="9234105" cy="655965"/>
          </a:xfrm>
        </p:grpSpPr>
        <p:cxnSp>
          <p:nvCxnSpPr>
            <p:cNvPr id="7" name="Banner Horizontal Line"/>
            <p:cNvCxnSpPr/>
            <p:nvPr/>
          </p:nvCxnSpPr>
          <p:spPr>
            <a:xfrm>
              <a:off x="3517064" y="295903"/>
              <a:ext cx="12357" cy="655965"/>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pic>
          <p:nvPicPr>
            <p:cNvPr id="8" name="BCC Logo" descr="Brunswick Community College Letter Head and Title of Presentation, &quot;New Student Orientation&quot;" title="BC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3883" y="295903"/>
              <a:ext cx="2787192" cy="655965"/>
            </a:xfrm>
            <a:prstGeom prst="rect">
              <a:avLst/>
            </a:prstGeom>
            <a:noFill/>
            <a:ln>
              <a:noFill/>
            </a:ln>
          </p:spPr>
        </p:pic>
        <p:sp>
          <p:nvSpPr>
            <p:cNvPr id="9" name="New Student Orientation"/>
            <p:cNvSpPr txBox="1"/>
            <p:nvPr/>
          </p:nvSpPr>
          <p:spPr>
            <a:xfrm>
              <a:off x="3630600" y="437422"/>
              <a:ext cx="5997388" cy="461665"/>
            </a:xfrm>
            <a:prstGeom prst="rect">
              <a:avLst/>
            </a:prstGeom>
            <a:noFill/>
          </p:spPr>
          <p:txBody>
            <a:bodyPr wrap="square" rtlCol="0">
              <a:spAutoFit/>
            </a:bodyPr>
            <a:lstStyle/>
            <a:p>
              <a:r>
                <a:rPr lang="en-US" sz="2400" b="1" dirty="0" smtClean="0">
                  <a:solidFill>
                    <a:srgbClr val="163564"/>
                  </a:solidFill>
                  <a:latin typeface="Microsoft JhengHei" panose="020B0604030504040204" pitchFamily="34" charset="-120"/>
                  <a:ea typeface="Microsoft JhengHei" panose="020B0604030504040204" pitchFamily="34" charset="-120"/>
                </a:rPr>
                <a:t>NEW STUDENT ORIENTATION</a:t>
              </a:r>
              <a:endParaRPr lang="en-US" sz="2400" b="1" dirty="0">
                <a:solidFill>
                  <a:srgbClr val="163564"/>
                </a:solidFill>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3371239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3" name="Footer Placeholder 2"/>
          <p:cNvSpPr>
            <a:spLocks noGrp="1"/>
          </p:cNvSpPr>
          <p:nvPr>
            <p:ph type="ftr" sz="quarter" idx="11"/>
          </p:nvPr>
        </p:nvSpPr>
        <p:spPr/>
        <p:txBody>
          <a:bodyPr/>
          <a:lstStyle/>
          <a:p>
            <a:r>
              <a:rPr lang="en-US" dirty="0" smtClean="0"/>
              <a:t>Non-Discrimination statement</a:t>
            </a:r>
            <a:endParaRPr lang="en-US" dirty="0"/>
          </a:p>
        </p:txBody>
      </p:sp>
      <p:sp>
        <p:nvSpPr>
          <p:cNvPr id="4" name="Slide Number Placeholder 3"/>
          <p:cNvSpPr>
            <a:spLocks noGrp="1"/>
          </p:cNvSpPr>
          <p:nvPr>
            <p:ph type="sldNum" sz="quarter" idx="12"/>
          </p:nvPr>
        </p:nvSpPr>
        <p:spPr/>
        <p:txBody>
          <a:bodyPr/>
          <a:lstStyle/>
          <a:p>
            <a:fld id="{2EF4950D-27CF-472B-B6BA-282843E575B7}" type="slidenum">
              <a:rPr lang="en-US" smtClean="0"/>
              <a:t>‹#›</a:t>
            </a:fld>
            <a:endParaRPr lang="en-US" dirty="0"/>
          </a:p>
        </p:txBody>
      </p:sp>
      <p:grpSp>
        <p:nvGrpSpPr>
          <p:cNvPr id="5" name="Presentation Title Banner" descr="Brunswick Community College Letter Head and Title of Presentation, &quot;New Student Orientation&quot;" title="Presentation BCC Letterhead Title"/>
          <p:cNvGrpSpPr/>
          <p:nvPr userDrawn="1"/>
        </p:nvGrpSpPr>
        <p:grpSpPr>
          <a:xfrm>
            <a:off x="393883" y="295903"/>
            <a:ext cx="9234105" cy="655965"/>
            <a:chOff x="393883" y="295903"/>
            <a:chExt cx="9234105" cy="655965"/>
          </a:xfrm>
        </p:grpSpPr>
        <p:cxnSp>
          <p:nvCxnSpPr>
            <p:cNvPr id="6" name="Banner Horizontal Line"/>
            <p:cNvCxnSpPr/>
            <p:nvPr/>
          </p:nvCxnSpPr>
          <p:spPr>
            <a:xfrm>
              <a:off x="3517064" y="295903"/>
              <a:ext cx="12357" cy="655965"/>
            </a:xfrm>
            <a:prstGeom prst="line">
              <a:avLst/>
            </a:prstGeom>
            <a:ln>
              <a:solidFill>
                <a:srgbClr val="002A5C"/>
              </a:solidFill>
            </a:ln>
          </p:spPr>
          <p:style>
            <a:lnRef idx="1">
              <a:schemeClr val="accent1"/>
            </a:lnRef>
            <a:fillRef idx="0">
              <a:schemeClr val="accent1"/>
            </a:fillRef>
            <a:effectRef idx="0">
              <a:schemeClr val="accent1"/>
            </a:effectRef>
            <a:fontRef idx="minor">
              <a:schemeClr val="tx1"/>
            </a:fontRef>
          </p:style>
        </p:cxnSp>
        <p:pic>
          <p:nvPicPr>
            <p:cNvPr id="7" name="BCC Logo" descr="Brunswick Community College Letter Head and Title of Presentation, &quot;New Student Orientation&quot;" title="BC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3883" y="295903"/>
              <a:ext cx="2787192" cy="655965"/>
            </a:xfrm>
            <a:prstGeom prst="rect">
              <a:avLst/>
            </a:prstGeom>
            <a:noFill/>
            <a:ln>
              <a:noFill/>
            </a:ln>
          </p:spPr>
        </p:pic>
        <p:sp>
          <p:nvSpPr>
            <p:cNvPr id="8" name="New Student Orientation"/>
            <p:cNvSpPr txBox="1"/>
            <p:nvPr/>
          </p:nvSpPr>
          <p:spPr>
            <a:xfrm>
              <a:off x="3630600" y="437422"/>
              <a:ext cx="5997388" cy="461665"/>
            </a:xfrm>
            <a:prstGeom prst="rect">
              <a:avLst/>
            </a:prstGeom>
            <a:noFill/>
          </p:spPr>
          <p:txBody>
            <a:bodyPr wrap="square" rtlCol="0">
              <a:spAutoFit/>
            </a:bodyPr>
            <a:lstStyle/>
            <a:p>
              <a:r>
                <a:rPr lang="en-US" sz="2400" b="1" dirty="0" smtClean="0">
                  <a:solidFill>
                    <a:srgbClr val="163564"/>
                  </a:solidFill>
                  <a:latin typeface="Microsoft JhengHei" panose="020B0604030504040204" pitchFamily="34" charset="-120"/>
                  <a:ea typeface="Microsoft JhengHei" panose="020B0604030504040204" pitchFamily="34" charset="-120"/>
                </a:rPr>
                <a:t>NEW STUDENT ORIENTATION</a:t>
              </a:r>
              <a:endParaRPr lang="en-US" sz="2400" b="1" dirty="0">
                <a:solidFill>
                  <a:srgbClr val="163564"/>
                </a:solidFill>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29582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77129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588286-74B0-4030-B561-34FC7F1C90ED}" type="datetimeFigureOut">
              <a:rPr lang="en-US" smtClean="0"/>
              <a:t>7/7/2021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EF4950D-27CF-472B-B6BA-282843E575B7}" type="slidenum">
              <a:rPr lang="en-US" smtClean="0"/>
              <a:t>‹#›</a:t>
            </a:fld>
            <a:endParaRPr lang="en-US" dirty="0"/>
          </a:p>
        </p:txBody>
      </p:sp>
    </p:spTree>
    <p:extLst>
      <p:ext uri="{BB962C8B-B14F-4D97-AF65-F5344CB8AC3E}">
        <p14:creationId xmlns:p14="http://schemas.microsoft.com/office/powerpoint/2010/main" val="2060439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88286-74B0-4030-B561-34FC7F1C90ED}" type="datetimeFigureOut">
              <a:rPr lang="en-US" smtClean="0"/>
              <a:t>7/7/2021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4950D-27CF-472B-B6BA-282843E575B7}" type="slidenum">
              <a:rPr lang="en-US" smtClean="0"/>
              <a:t>‹#›</a:t>
            </a:fld>
            <a:endParaRPr lang="en-US" dirty="0"/>
          </a:p>
        </p:txBody>
      </p:sp>
    </p:spTree>
    <p:extLst>
      <p:ext uri="{BB962C8B-B14F-4D97-AF65-F5344CB8AC3E}">
        <p14:creationId xmlns:p14="http://schemas.microsoft.com/office/powerpoint/2010/main" val="3742397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brunswickcc.libguides.com/home/"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video" Target="https://www.youtube.com/embed/Lk3N6jkI1t0" TargetMode="External"/><Relationship Id="rId4" Type="http://schemas.openxmlformats.org/officeDocument/2006/relationships/hyperlink" Target="https://youtu.be/Lk3N6jkI1t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descr="Collague of Faculty Group Photographs" title="Faculty Collague"/>
          <p:cNvGrpSpPr/>
          <p:nvPr/>
        </p:nvGrpSpPr>
        <p:grpSpPr>
          <a:xfrm>
            <a:off x="6313542" y="1533747"/>
            <a:ext cx="4951541" cy="4130844"/>
            <a:chOff x="5821680" y="1476891"/>
            <a:chExt cx="4951541" cy="4130844"/>
          </a:xfrm>
        </p:grpSpPr>
        <p:pic>
          <p:nvPicPr>
            <p:cNvPr id="20" name="Picture 19" descr="Picture of Faculty at Graduation" title="Photo Faculty "/>
            <p:cNvPicPr>
              <a:picLocks noChangeAspect="1"/>
            </p:cNvPicPr>
            <p:nvPr/>
          </p:nvPicPr>
          <p:blipFill rotWithShape="1">
            <a:blip r:embed="rId3">
              <a:lum contrast="20000"/>
            </a:blip>
            <a:srcRect l="41558" t="21578" b="33537"/>
            <a:stretch/>
          </p:blipFill>
          <p:spPr>
            <a:xfrm>
              <a:off x="6477000" y="1476891"/>
              <a:ext cx="2867635" cy="2849150"/>
            </a:xfrm>
            <a:prstGeom prst="rect">
              <a:avLst/>
            </a:prstGeom>
          </p:spPr>
        </p:pic>
        <p:pic>
          <p:nvPicPr>
            <p:cNvPr id="13" name="Picture 12" descr="Picture of Faculty at Graduation" title="Photo Instructor and Student"/>
            <p:cNvPicPr>
              <a:picLocks noChangeAspect="1"/>
            </p:cNvPicPr>
            <p:nvPr/>
          </p:nvPicPr>
          <p:blipFill rotWithShape="1">
            <a:blip r:embed="rId4">
              <a:lum contrast="20000"/>
            </a:blip>
            <a:srcRect l="42065" t="35558" r="3714"/>
            <a:stretch/>
          </p:blipFill>
          <p:spPr>
            <a:xfrm>
              <a:off x="5821680" y="3093719"/>
              <a:ext cx="1874520" cy="1496047"/>
            </a:xfrm>
            <a:prstGeom prst="rect">
              <a:avLst/>
            </a:prstGeom>
          </p:spPr>
        </p:pic>
        <p:pic>
          <p:nvPicPr>
            <p:cNvPr id="16" name="Picture 15" descr="Picture of Instructors in SWIM T-Shirts" title="Factuly Group"/>
            <p:cNvPicPr>
              <a:picLocks noChangeAspect="1"/>
            </p:cNvPicPr>
            <p:nvPr/>
          </p:nvPicPr>
          <p:blipFill rotWithShape="1">
            <a:blip r:embed="rId5">
              <a:lum contrast="20000"/>
            </a:blip>
            <a:srcRect t="8381" r="22976" b="45244"/>
            <a:stretch/>
          </p:blipFill>
          <p:spPr>
            <a:xfrm>
              <a:off x="7967829" y="2362400"/>
              <a:ext cx="2805392" cy="2189231"/>
            </a:xfrm>
            <a:prstGeom prst="rect">
              <a:avLst/>
            </a:prstGeom>
          </p:spPr>
        </p:pic>
        <p:pic>
          <p:nvPicPr>
            <p:cNvPr id="19" name="Picture 18" descr="Picture of Faculty at Graduation" title="Faculty Photo"/>
            <p:cNvPicPr>
              <a:picLocks noChangeAspect="1"/>
            </p:cNvPicPr>
            <p:nvPr/>
          </p:nvPicPr>
          <p:blipFill rotWithShape="1">
            <a:blip r:embed="rId6">
              <a:lum contrast="20000"/>
            </a:blip>
            <a:srcRect l="12714" t="28796" r="45697" b="38707"/>
            <a:stretch/>
          </p:blipFill>
          <p:spPr>
            <a:xfrm>
              <a:off x="7431218" y="3747195"/>
              <a:ext cx="1840603" cy="1860540"/>
            </a:xfrm>
            <a:prstGeom prst="rect">
              <a:avLst/>
            </a:prstGeom>
          </p:spPr>
        </p:pic>
      </p:grpSp>
      <p:sp>
        <p:nvSpPr>
          <p:cNvPr id="2" name="Title Slide We are here for you"/>
          <p:cNvSpPr>
            <a:spLocks noGrp="1"/>
          </p:cNvSpPr>
          <p:nvPr>
            <p:ph type="title"/>
          </p:nvPr>
        </p:nvSpPr>
        <p:spPr>
          <a:xfrm>
            <a:off x="1399516" y="2905152"/>
            <a:ext cx="3485440" cy="898899"/>
          </a:xfrm>
        </p:spPr>
        <p:txBody>
          <a:bodyPr>
            <a:noAutofit/>
          </a:bodyPr>
          <a:lstStyle/>
          <a:p>
            <a:pPr algn="ctr"/>
            <a:r>
              <a:rPr lang="en-US" sz="4800" dirty="0" smtClean="0"/>
              <a:t>We are here for you!</a:t>
            </a:r>
            <a:endParaRPr lang="en-US" sz="4800" dirty="0"/>
          </a:p>
        </p:txBody>
      </p:sp>
    </p:spTree>
    <p:extLst>
      <p:ext uri="{BB962C8B-B14F-4D97-AF65-F5344CB8AC3E}">
        <p14:creationId xmlns:p14="http://schemas.microsoft.com/office/powerpoint/2010/main" val="2197065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ffice Information">
            <a:hlinkClick r:id="" action="ppaction://noaction"/>
          </p:cNvPr>
          <p:cNvSpPr txBox="1"/>
          <p:nvPr/>
        </p:nvSpPr>
        <p:spPr>
          <a:xfrm>
            <a:off x="7528949" y="4622208"/>
            <a:ext cx="3419695" cy="1077218"/>
          </a:xfrm>
          <a:prstGeom prst="rect">
            <a:avLst/>
          </a:prstGeom>
          <a:solidFill>
            <a:schemeClr val="bg1">
              <a:alpha val="33000"/>
            </a:schemeClr>
          </a:solidFill>
        </p:spPr>
        <p:txBody>
          <a:bodyPr wrap="square" rtlCol="0">
            <a:spAutoFit/>
          </a:bodyPr>
          <a:lstStyle>
            <a:defPPr>
              <a:defRPr lang="en-US"/>
            </a:defPPr>
            <a:lvl1pPr>
              <a:defRPr sz="2000"/>
            </a:lvl1pPr>
          </a:lstStyle>
          <a:p>
            <a:pPr algn="ctr"/>
            <a:r>
              <a:rPr lang="en-US" sz="1600" dirty="0" smtClean="0"/>
              <a:t>Office of Academic Support and Learning Resources</a:t>
            </a:r>
          </a:p>
          <a:p>
            <a:pPr algn="ctr"/>
            <a:r>
              <a:rPr lang="en-US" sz="1600" dirty="0" smtClean="0"/>
              <a:t>Building A</a:t>
            </a:r>
          </a:p>
          <a:p>
            <a:pPr algn="ctr"/>
            <a:r>
              <a:rPr lang="en-US" sz="1600" dirty="0" smtClean="0"/>
              <a:t>academicsupport@brunswickcc.edu</a:t>
            </a:r>
          </a:p>
        </p:txBody>
      </p:sp>
      <p:grpSp>
        <p:nvGrpSpPr>
          <p:cNvPr id="3" name="Group 2" descr="Photograph of student falling into a net that is held by a Success Coach, Faculty Advisor, and Academic Coach" title="Photograph Student Falling"/>
          <p:cNvGrpSpPr/>
          <p:nvPr/>
        </p:nvGrpSpPr>
        <p:grpSpPr>
          <a:xfrm>
            <a:off x="7095672" y="1666279"/>
            <a:ext cx="4286250" cy="2857500"/>
            <a:chOff x="7095672" y="1666279"/>
            <a:chExt cx="4286250" cy="2857500"/>
          </a:xfrm>
        </p:grpSpPr>
        <p:grpSp>
          <p:nvGrpSpPr>
            <p:cNvPr id="7" name="Success Team Background"/>
            <p:cNvGrpSpPr/>
            <p:nvPr/>
          </p:nvGrpSpPr>
          <p:grpSpPr>
            <a:xfrm>
              <a:off x="7095672" y="1666279"/>
              <a:ext cx="4286250" cy="2857500"/>
              <a:chOff x="7291872" y="1316324"/>
              <a:chExt cx="4286250" cy="2857500"/>
            </a:xfrm>
          </p:grpSpPr>
          <p:grpSp>
            <p:nvGrpSpPr>
              <p:cNvPr id="5" name="Group 4"/>
              <p:cNvGrpSpPr/>
              <p:nvPr/>
            </p:nvGrpSpPr>
            <p:grpSpPr>
              <a:xfrm>
                <a:off x="7291872" y="1316324"/>
                <a:ext cx="4286250" cy="2857500"/>
                <a:chOff x="7291872" y="1316324"/>
                <a:chExt cx="4286250" cy="2857500"/>
              </a:xfrm>
            </p:grpSpPr>
            <p:pic>
              <p:nvPicPr>
                <p:cNvPr id="1026" name="Picture 2" descr="Crossroad Stock Photos - Page 1 : Master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1872" y="1316324"/>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hoto of Student Falling into a Net" title="Student Fall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275" y="1771845"/>
                  <a:ext cx="2461473" cy="2156647"/>
                </a:xfrm>
                <a:prstGeom prst="rect">
                  <a:avLst/>
                </a:prstGeom>
              </p:spPr>
            </p:pic>
          </p:grpSp>
          <p:sp>
            <p:nvSpPr>
              <p:cNvPr id="6" name="TextBox 5"/>
              <p:cNvSpPr txBox="1"/>
              <p:nvPr/>
            </p:nvSpPr>
            <p:spPr>
              <a:xfrm>
                <a:off x="9104152" y="3291411"/>
                <a:ext cx="1567571" cy="523220"/>
              </a:xfrm>
              <a:prstGeom prst="rect">
                <a:avLst/>
              </a:prstGeom>
              <a:noFill/>
            </p:spPr>
            <p:txBody>
              <a:bodyPr wrap="square" rtlCol="0">
                <a:spAutoFit/>
              </a:bodyPr>
              <a:lstStyle/>
              <a:p>
                <a:r>
                  <a:rPr lang="en-US" sz="1400" b="1" dirty="0" smtClean="0"/>
                  <a:t>Faculty </a:t>
                </a:r>
              </a:p>
              <a:p>
                <a:r>
                  <a:rPr lang="en-US" sz="1400" b="1" dirty="0" smtClean="0"/>
                  <a:t>Advisor</a:t>
                </a:r>
                <a:endParaRPr lang="en-US" sz="1400" b="1" dirty="0"/>
              </a:p>
            </p:txBody>
          </p:sp>
          <p:sp>
            <p:nvSpPr>
              <p:cNvPr id="41" name="TextBox 40"/>
              <p:cNvSpPr txBox="1"/>
              <p:nvPr/>
            </p:nvSpPr>
            <p:spPr>
              <a:xfrm>
                <a:off x="7664226" y="3629503"/>
                <a:ext cx="1696286" cy="523220"/>
              </a:xfrm>
              <a:prstGeom prst="rect">
                <a:avLst/>
              </a:prstGeom>
              <a:noFill/>
            </p:spPr>
            <p:txBody>
              <a:bodyPr wrap="square" rtlCol="0">
                <a:spAutoFit/>
              </a:bodyPr>
              <a:lstStyle/>
              <a:p>
                <a:r>
                  <a:rPr lang="en-US" sz="1400" b="1" dirty="0" smtClean="0"/>
                  <a:t>Success </a:t>
                </a:r>
              </a:p>
              <a:p>
                <a:r>
                  <a:rPr lang="en-US" sz="1400" b="1" dirty="0" smtClean="0"/>
                  <a:t>Coach</a:t>
                </a:r>
                <a:endParaRPr lang="en-US" sz="1400" b="1" dirty="0"/>
              </a:p>
            </p:txBody>
          </p:sp>
          <p:sp>
            <p:nvSpPr>
              <p:cNvPr id="42" name="TextBox 41"/>
              <p:cNvSpPr txBox="1"/>
              <p:nvPr/>
            </p:nvSpPr>
            <p:spPr>
              <a:xfrm>
                <a:off x="10104087" y="3636369"/>
                <a:ext cx="1457257" cy="523220"/>
              </a:xfrm>
              <a:prstGeom prst="rect">
                <a:avLst/>
              </a:prstGeom>
              <a:noFill/>
            </p:spPr>
            <p:txBody>
              <a:bodyPr wrap="square" rtlCol="0">
                <a:spAutoFit/>
              </a:bodyPr>
              <a:lstStyle/>
              <a:p>
                <a:r>
                  <a:rPr lang="en-US" sz="1400" b="1" dirty="0" smtClean="0"/>
                  <a:t>Academic </a:t>
                </a:r>
              </a:p>
              <a:p>
                <a:r>
                  <a:rPr lang="en-US" sz="1400" b="1" dirty="0" smtClean="0"/>
                  <a:t>Coach</a:t>
                </a:r>
                <a:endParaRPr lang="en-US" sz="1400" b="1" dirty="0"/>
              </a:p>
            </p:txBody>
          </p:sp>
        </p:grpSp>
        <p:sp>
          <p:nvSpPr>
            <p:cNvPr id="2" name="Oval 1"/>
            <p:cNvSpPr/>
            <p:nvPr/>
          </p:nvSpPr>
          <p:spPr>
            <a:xfrm>
              <a:off x="7916075" y="3086350"/>
              <a:ext cx="1841537" cy="64777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Slide Bullet Points">
            <a:hlinkClick r:id="" action="ppaction://noaction"/>
          </p:cNvPr>
          <p:cNvSpPr txBox="1"/>
          <p:nvPr/>
        </p:nvSpPr>
        <p:spPr>
          <a:xfrm>
            <a:off x="764226" y="2117872"/>
            <a:ext cx="5632573" cy="4093428"/>
          </a:xfrm>
          <a:prstGeom prst="rect">
            <a:avLst/>
          </a:prstGeom>
          <a:solidFill>
            <a:schemeClr val="bg1">
              <a:alpha val="33000"/>
            </a:schemeClr>
          </a:solidFill>
        </p:spPr>
        <p:txBody>
          <a:bodyPr wrap="square" rtlCol="0">
            <a:spAutoFit/>
          </a:bodyPr>
          <a:lstStyle>
            <a:defPPr>
              <a:defRPr lang="en-US"/>
            </a:defPPr>
            <a:lvl1pPr>
              <a:defRPr sz="2000"/>
            </a:lvl1pPr>
          </a:lstStyle>
          <a:p>
            <a:endParaRPr lang="en-US" dirty="0"/>
          </a:p>
          <a:p>
            <a:pPr marL="342900" indent="-342900">
              <a:buFont typeface="Arial" panose="020B0604020202020204" pitchFamily="34" charset="0"/>
              <a:buChar char="•"/>
            </a:pPr>
            <a:r>
              <a:rPr lang="en-US" u="sng" dirty="0"/>
              <a:t>Success Coaches</a:t>
            </a:r>
            <a:r>
              <a:rPr lang="en-US" dirty="0"/>
              <a:t> </a:t>
            </a:r>
            <a:r>
              <a:rPr lang="en-US" dirty="0" smtClean="0"/>
              <a:t>help you get started and keep you on course to overcoming barriers to your success.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u="sng" dirty="0" smtClean="0"/>
              <a:t>Faculty </a:t>
            </a:r>
            <a:r>
              <a:rPr lang="en-US" u="sng" dirty="0"/>
              <a:t>Advisors</a:t>
            </a:r>
            <a:r>
              <a:rPr lang="en-US" dirty="0"/>
              <a:t> </a:t>
            </a:r>
            <a:r>
              <a:rPr lang="en-US" dirty="0" smtClean="0"/>
              <a:t>guide you in making </a:t>
            </a:r>
            <a:r>
              <a:rPr lang="en-US" dirty="0"/>
              <a:t>informed </a:t>
            </a:r>
            <a:r>
              <a:rPr lang="en-US" dirty="0" smtClean="0"/>
              <a:t>career and academic </a:t>
            </a:r>
            <a:r>
              <a:rPr lang="en-US" dirty="0"/>
              <a:t>decisions</a:t>
            </a:r>
            <a:r>
              <a:rPr lang="en-US" dirty="0" smtClean="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u="sng" dirty="0" smtClean="0"/>
              <a:t>Academic Coaches</a:t>
            </a:r>
            <a:r>
              <a:rPr lang="en-US" dirty="0" smtClean="0"/>
              <a:t> </a:t>
            </a:r>
            <a:r>
              <a:rPr lang="en-US" dirty="0" smtClean="0"/>
              <a:t>in </a:t>
            </a:r>
            <a:r>
              <a:rPr lang="en-US" dirty="0" smtClean="0"/>
              <a:t>TLC </a:t>
            </a:r>
            <a:r>
              <a:rPr lang="en-US" dirty="0" smtClean="0"/>
              <a:t>work </a:t>
            </a:r>
            <a:r>
              <a:rPr lang="en-US" dirty="0" smtClean="0"/>
              <a:t>with you to assess your strengths and needs, provide tutoring services, and help you develop a personalized plan of action to help you succeed.</a:t>
            </a:r>
          </a:p>
          <a:p>
            <a:r>
              <a:rPr lang="en-US" dirty="0" smtClean="0"/>
              <a:t> </a:t>
            </a:r>
          </a:p>
        </p:txBody>
      </p:sp>
      <p:sp>
        <p:nvSpPr>
          <p:cNvPr id="8" name="Title Slide Your Success Team"/>
          <p:cNvSpPr>
            <a:spLocks noGrp="1"/>
          </p:cNvSpPr>
          <p:nvPr>
            <p:ph type="title"/>
          </p:nvPr>
        </p:nvSpPr>
        <p:spPr/>
        <p:txBody>
          <a:bodyPr/>
          <a:lstStyle/>
          <a:p>
            <a:r>
              <a:rPr lang="en-US" dirty="0" smtClean="0"/>
              <a:t>Your Success Team</a:t>
            </a:r>
            <a:endParaRPr lang="en-US" dirty="0"/>
          </a:p>
        </p:txBody>
      </p:sp>
    </p:spTree>
    <p:extLst>
      <p:ext uri="{BB962C8B-B14F-4D97-AF65-F5344CB8AC3E}">
        <p14:creationId xmlns:p14="http://schemas.microsoft.com/office/powerpoint/2010/main" val="1926116502"/>
      </p:ext>
    </p:extLst>
  </p:cSld>
  <p:clrMapOvr>
    <a:masterClrMapping/>
  </p:clrMapOvr>
  <p:timing>
    <p:tnLst>
      <p:par>
        <p:cTn id="1" dur="indefinite" restart="never" nodeType="tmRoot"/>
      </p:par>
    </p:tnLst>
    <p:bldLst>
      <p:bldP spid="36" grpId="0"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ntoring Image" descr="Photograph of Students in a Advising Session with a Success Coach" title="Student Advising Photograp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1131" y="1474066"/>
            <a:ext cx="4376736" cy="2916959"/>
          </a:xfrm>
          <a:prstGeom prst="rect">
            <a:avLst/>
          </a:prstGeom>
        </p:spPr>
      </p:pic>
      <p:sp>
        <p:nvSpPr>
          <p:cNvPr id="36" name="Mentoring Office Info">
            <a:hlinkClick r:id="" action="ppaction://noaction"/>
          </p:cNvPr>
          <p:cNvSpPr txBox="1"/>
          <p:nvPr/>
        </p:nvSpPr>
        <p:spPr>
          <a:xfrm>
            <a:off x="7381132" y="4593350"/>
            <a:ext cx="4485518" cy="1015663"/>
          </a:xfrm>
          <a:prstGeom prst="rect">
            <a:avLst/>
          </a:prstGeom>
          <a:solidFill>
            <a:schemeClr val="bg1">
              <a:alpha val="33000"/>
            </a:schemeClr>
          </a:solidFill>
        </p:spPr>
        <p:txBody>
          <a:bodyPr wrap="square" rtlCol="0">
            <a:spAutoFit/>
          </a:bodyPr>
          <a:lstStyle>
            <a:defPPr>
              <a:defRPr lang="en-US"/>
            </a:defPPr>
            <a:lvl1pPr>
              <a:defRPr sz="2000"/>
            </a:lvl1pPr>
          </a:lstStyle>
          <a:p>
            <a:pPr algn="ctr"/>
            <a:r>
              <a:rPr lang="en-US" dirty="0" smtClean="0"/>
              <a:t>Office of Academic Support </a:t>
            </a:r>
          </a:p>
          <a:p>
            <a:pPr algn="ctr"/>
            <a:r>
              <a:rPr lang="en-US" dirty="0" smtClean="0"/>
              <a:t>Building A, Room 125</a:t>
            </a:r>
          </a:p>
          <a:p>
            <a:pPr algn="ctr"/>
            <a:r>
              <a:rPr lang="en-US" dirty="0" smtClean="0"/>
              <a:t>academicsupport@brunswickcc.edu</a:t>
            </a:r>
          </a:p>
        </p:txBody>
      </p:sp>
      <p:sp>
        <p:nvSpPr>
          <p:cNvPr id="69" name="Slide Text">
            <a:hlinkClick r:id="" action="ppaction://noaction"/>
          </p:cNvPr>
          <p:cNvSpPr txBox="1"/>
          <p:nvPr/>
        </p:nvSpPr>
        <p:spPr>
          <a:xfrm>
            <a:off x="685800" y="2208082"/>
            <a:ext cx="6211845" cy="4678204"/>
          </a:xfrm>
          <a:prstGeom prst="rect">
            <a:avLst/>
          </a:prstGeom>
          <a:solidFill>
            <a:schemeClr val="bg1">
              <a:alpha val="33000"/>
            </a:schemeClr>
          </a:solidFill>
        </p:spPr>
        <p:txBody>
          <a:bodyPr wrap="square" rtlCol="0">
            <a:spAutoFit/>
          </a:bodyPr>
          <a:lstStyle>
            <a:defPPr>
              <a:defRPr lang="en-US"/>
            </a:defPPr>
            <a:lvl1pPr>
              <a:defRPr sz="2000"/>
            </a:lvl1pPr>
          </a:lstStyle>
          <a:p>
            <a:r>
              <a:rPr lang="en-US" sz="2400" dirty="0" smtClean="0"/>
              <a:t>BCC’s </a:t>
            </a:r>
            <a:r>
              <a:rPr lang="en-US" sz="2400" dirty="0"/>
              <a:t>Mentoring and Leadership </a:t>
            </a:r>
            <a:r>
              <a:rPr lang="en-US" sz="2400" dirty="0" smtClean="0"/>
              <a:t>Programs </a:t>
            </a:r>
            <a:r>
              <a:rPr lang="en-US" sz="2400" dirty="0"/>
              <a:t>are open to </a:t>
            </a:r>
            <a:r>
              <a:rPr lang="en-US" sz="2400" dirty="0" smtClean="0"/>
              <a:t>enrolled students to help </a:t>
            </a:r>
            <a:r>
              <a:rPr lang="en-US" sz="2400" dirty="0"/>
              <a:t>build stronger students, leaders, and </a:t>
            </a:r>
            <a:r>
              <a:rPr lang="en-US" sz="2400" dirty="0" smtClean="0"/>
              <a:t>achievers.  </a:t>
            </a:r>
          </a:p>
          <a:p>
            <a:endParaRPr lang="en-US" sz="1200" dirty="0"/>
          </a:p>
          <a:p>
            <a:r>
              <a:rPr lang="en-US" sz="2400" dirty="0" smtClean="0"/>
              <a:t>Participating in a leadership program provides you an opportunity to work with your peers, community leaders, and mentors inside/outside the college.  </a:t>
            </a:r>
          </a:p>
          <a:p>
            <a:endParaRPr lang="en-US" sz="1400" dirty="0"/>
          </a:p>
          <a:p>
            <a:r>
              <a:rPr lang="en-US" sz="2400" dirty="0" smtClean="0"/>
              <a:t>Get involved!  Contact BCC’s Mentoring and Leadership Success Coach in the Office of Academic Support.</a:t>
            </a:r>
          </a:p>
          <a:p>
            <a:pPr fontAlgn="base"/>
            <a:endParaRPr lang="en-US" sz="1200" dirty="0"/>
          </a:p>
          <a:p>
            <a:endParaRPr lang="en-US" dirty="0"/>
          </a:p>
        </p:txBody>
      </p:sp>
      <p:sp>
        <p:nvSpPr>
          <p:cNvPr id="2" name="Slide Title Mentoring/Leadership Programs"/>
          <p:cNvSpPr>
            <a:spLocks noGrp="1"/>
          </p:cNvSpPr>
          <p:nvPr>
            <p:ph type="title"/>
          </p:nvPr>
        </p:nvSpPr>
        <p:spPr/>
        <p:txBody>
          <a:bodyPr>
            <a:normAutofit fontScale="90000"/>
          </a:bodyPr>
          <a:lstStyle/>
          <a:p>
            <a:r>
              <a:rPr lang="en-US" dirty="0" smtClean="0"/>
              <a:t>Mentoring/Leadership Programs</a:t>
            </a:r>
            <a:endParaRPr lang="en-US" dirty="0"/>
          </a:p>
        </p:txBody>
      </p:sp>
    </p:spTree>
    <p:extLst>
      <p:ext uri="{BB962C8B-B14F-4D97-AF65-F5344CB8AC3E}">
        <p14:creationId xmlns:p14="http://schemas.microsoft.com/office/powerpoint/2010/main" val="616051442"/>
      </p:ext>
    </p:extLst>
  </p:cSld>
  <p:clrMapOvr>
    <a:masterClrMapping/>
  </p:clrMapOvr>
  <p:timing>
    <p:tnLst>
      <p:par>
        <p:cTn id="1" dur="indefinite" restart="never" nodeType="tmRoot"/>
      </p:par>
    </p:tnLst>
    <p:bldLst>
      <p:bldP spid="36"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rades Text"/>
          <p:cNvSpPr txBox="1"/>
          <p:nvPr/>
        </p:nvSpPr>
        <p:spPr>
          <a:xfrm>
            <a:off x="8121833" y="4379595"/>
            <a:ext cx="3143250" cy="1077218"/>
          </a:xfrm>
          <a:prstGeom prst="rect">
            <a:avLst/>
          </a:prstGeom>
          <a:noFill/>
        </p:spPr>
        <p:txBody>
          <a:bodyPr wrap="square" rtlCol="0">
            <a:spAutoFit/>
          </a:bodyPr>
          <a:lstStyle/>
          <a:p>
            <a:pPr algn="ctr"/>
            <a:r>
              <a:rPr lang="en-US" sz="1600" i="1" dirty="0" smtClean="0"/>
              <a:t>Report Cards/Grades </a:t>
            </a:r>
            <a:r>
              <a:rPr lang="en-US" sz="1600" b="1" i="1" dirty="0" smtClean="0"/>
              <a:t>are not mailed.  </a:t>
            </a:r>
            <a:r>
              <a:rPr lang="en-US" sz="1600" i="1" dirty="0" smtClean="0"/>
              <a:t>Grades are posted a few days after each semester.  View your grades through Self-Service.</a:t>
            </a:r>
            <a:endParaRPr lang="en-US" sz="1600" i="1" dirty="0"/>
          </a:p>
        </p:txBody>
      </p:sp>
      <p:pic>
        <p:nvPicPr>
          <p:cNvPr id="2" name="Report Card Image" descr="Cropped Image of a Report Card sitting on a Desk" title="Report Card Im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32762">
            <a:off x="6533901" y="1720639"/>
            <a:ext cx="4561098" cy="20959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Self Service Icon" descr="Screen Clipping"/>
          <p:cNvPicPr>
            <a:picLocks noChangeAspect="1"/>
          </p:cNvPicPr>
          <p:nvPr/>
        </p:nvPicPr>
        <p:blipFill rotWithShape="1">
          <a:blip r:embed="rId3">
            <a:extLst>
              <a:ext uri="{28A0092B-C50C-407E-A947-70E740481C1C}">
                <a14:useLocalDpi xmlns:a14="http://schemas.microsoft.com/office/drawing/2010/main" val="0"/>
              </a:ext>
            </a:extLst>
          </a:blip>
          <a:srcRect r="5820"/>
          <a:stretch/>
        </p:blipFill>
        <p:spPr>
          <a:xfrm>
            <a:off x="6932593" y="4424330"/>
            <a:ext cx="1189240" cy="1110671"/>
          </a:xfrm>
          <a:prstGeom prst="rect">
            <a:avLst/>
          </a:prstGeom>
        </p:spPr>
      </p:pic>
      <p:sp>
        <p:nvSpPr>
          <p:cNvPr id="69" name="Slide Text">
            <a:hlinkClick r:id="" action="ppaction://noaction"/>
          </p:cNvPr>
          <p:cNvSpPr txBox="1"/>
          <p:nvPr/>
        </p:nvSpPr>
        <p:spPr>
          <a:xfrm>
            <a:off x="511629" y="2057271"/>
            <a:ext cx="5636432" cy="3970318"/>
          </a:xfrm>
          <a:prstGeom prst="rect">
            <a:avLst/>
          </a:prstGeom>
          <a:solidFill>
            <a:schemeClr val="bg1">
              <a:alpha val="33000"/>
            </a:schemeClr>
          </a:solidFill>
        </p:spPr>
        <p:txBody>
          <a:bodyPr wrap="square" rtlCol="0">
            <a:spAutoFit/>
          </a:bodyPr>
          <a:lstStyle>
            <a:defPPr>
              <a:defRPr lang="en-US"/>
            </a:defPPr>
            <a:lvl1pPr>
              <a:defRPr sz="2000"/>
            </a:lvl1pPr>
          </a:lstStyle>
          <a:p>
            <a:r>
              <a:rPr lang="en-US" sz="1800" dirty="0" smtClean="0"/>
              <a:t>You are </a:t>
            </a:r>
            <a:r>
              <a:rPr lang="en-US" sz="1800" dirty="0"/>
              <a:t>expected to </a:t>
            </a:r>
            <a:r>
              <a:rPr lang="en-US" sz="1800" dirty="0" smtClean="0"/>
              <a:t>maintain </a:t>
            </a:r>
            <a:r>
              <a:rPr lang="en-US" sz="1800" dirty="0"/>
              <a:t>satisfactory </a:t>
            </a:r>
            <a:r>
              <a:rPr lang="en-US" sz="1800" dirty="0" smtClean="0"/>
              <a:t>academic </a:t>
            </a:r>
            <a:r>
              <a:rPr lang="en-US" sz="1800" dirty="0"/>
              <a:t>progress towards completing </a:t>
            </a:r>
            <a:r>
              <a:rPr lang="en-US" sz="1800" dirty="0" smtClean="0"/>
              <a:t>your </a:t>
            </a:r>
            <a:r>
              <a:rPr lang="en-US" sz="1800" dirty="0"/>
              <a:t>associate’s degree, diploma, or </a:t>
            </a:r>
            <a:r>
              <a:rPr lang="en-US" sz="1800" dirty="0" smtClean="0"/>
              <a:t>certificate</a:t>
            </a:r>
            <a:r>
              <a:rPr lang="en-US" sz="1800" dirty="0"/>
              <a:t> </a:t>
            </a:r>
            <a:r>
              <a:rPr lang="en-US" sz="1800" dirty="0" smtClean="0"/>
              <a:t>program.  Satisfactory </a:t>
            </a:r>
            <a:r>
              <a:rPr lang="en-US" sz="1800" dirty="0"/>
              <a:t>academic progress </a:t>
            </a:r>
            <a:r>
              <a:rPr lang="en-US" sz="1800" dirty="0" smtClean="0"/>
              <a:t>means that you are maintaining </a:t>
            </a:r>
            <a:r>
              <a:rPr lang="en-US" sz="1800" dirty="0"/>
              <a:t>a cumulative </a:t>
            </a:r>
            <a:r>
              <a:rPr lang="en-US" sz="1800" dirty="0" smtClean="0"/>
              <a:t>Program of Study grade </a:t>
            </a:r>
            <a:r>
              <a:rPr lang="en-US" sz="1800" dirty="0"/>
              <a:t>point average of 2.0 or </a:t>
            </a:r>
            <a:r>
              <a:rPr lang="en-US" sz="1800" dirty="0" smtClean="0"/>
              <a:t>higher.</a:t>
            </a:r>
          </a:p>
          <a:p>
            <a:endParaRPr lang="en-US" sz="1800" dirty="0"/>
          </a:p>
          <a:p>
            <a:r>
              <a:rPr lang="en-US" sz="1800" dirty="0" smtClean="0"/>
              <a:t>Financial </a:t>
            </a:r>
            <a:r>
              <a:rPr lang="en-US" sz="1800" dirty="0"/>
              <a:t>aid recipients </a:t>
            </a:r>
            <a:r>
              <a:rPr lang="en-US" sz="1800" b="1" i="1" u="sng" dirty="0"/>
              <a:t>must</a:t>
            </a:r>
            <a:r>
              <a:rPr lang="en-US" sz="1800" dirty="0"/>
              <a:t> maintain Satisfactory Academic Progress to remain eligible for </a:t>
            </a:r>
            <a:r>
              <a:rPr lang="en-US" sz="1800" dirty="0" smtClean="0"/>
              <a:t>financial aid, grants, and scholarships.</a:t>
            </a:r>
          </a:p>
          <a:p>
            <a:endParaRPr lang="en-US" sz="1800" dirty="0"/>
          </a:p>
          <a:p>
            <a:r>
              <a:rPr lang="en-US" sz="1800" dirty="0" smtClean="0"/>
              <a:t>Career College Promise students </a:t>
            </a:r>
            <a:r>
              <a:rPr lang="en-US" sz="1800" b="1" i="1" u="sng" dirty="0"/>
              <a:t>must</a:t>
            </a:r>
            <a:r>
              <a:rPr lang="en-US" sz="1800" dirty="0" smtClean="0"/>
              <a:t> continue making progress towards high </a:t>
            </a:r>
            <a:r>
              <a:rPr lang="en-US" sz="1800" dirty="0"/>
              <a:t>school </a:t>
            </a:r>
            <a:r>
              <a:rPr lang="en-US" sz="1800" dirty="0" smtClean="0"/>
              <a:t>graduation and maintain a </a:t>
            </a:r>
            <a:r>
              <a:rPr lang="en-US" sz="1800" dirty="0"/>
              <a:t>2.0 GPA in their college course work to </a:t>
            </a:r>
            <a:r>
              <a:rPr lang="en-US" sz="1800" dirty="0" smtClean="0"/>
              <a:t>enroll in college courses the following semester.   </a:t>
            </a:r>
          </a:p>
        </p:txBody>
      </p:sp>
      <p:sp>
        <p:nvSpPr>
          <p:cNvPr id="4" name="Slide Title Satisfactory Academic Progress"/>
          <p:cNvSpPr>
            <a:spLocks noGrp="1"/>
          </p:cNvSpPr>
          <p:nvPr>
            <p:ph type="title"/>
          </p:nvPr>
        </p:nvSpPr>
        <p:spPr>
          <a:xfrm>
            <a:off x="511629" y="1261925"/>
            <a:ext cx="5257800" cy="898899"/>
          </a:xfrm>
        </p:spPr>
        <p:txBody>
          <a:bodyPr>
            <a:normAutofit fontScale="90000"/>
          </a:bodyPr>
          <a:lstStyle/>
          <a:p>
            <a:r>
              <a:rPr lang="en-US" dirty="0" smtClean="0"/>
              <a:t>Satisfactory Academic Progress</a:t>
            </a:r>
            <a:endParaRPr lang="en-US" dirty="0"/>
          </a:p>
        </p:txBody>
      </p:sp>
    </p:spTree>
    <p:extLst>
      <p:ext uri="{BB962C8B-B14F-4D97-AF65-F5344CB8AC3E}">
        <p14:creationId xmlns:p14="http://schemas.microsoft.com/office/powerpoint/2010/main" val="2696255594"/>
      </p:ext>
    </p:extLst>
  </p:cSld>
  <p:clrMapOvr>
    <a:masterClrMapping/>
  </p:clrMapOvr>
  <p:timing>
    <p:tnLst>
      <p:par>
        <p:cTn id="1" dur="indefinite" restart="never" nodeType="tmRoot"/>
      </p:par>
    </p:tnLst>
    <p:bldLst>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cademic Support Contact Info">
            <a:hlinkClick r:id="" action="ppaction://noaction"/>
          </p:cNvPr>
          <p:cNvSpPr txBox="1"/>
          <p:nvPr/>
        </p:nvSpPr>
        <p:spPr>
          <a:xfrm>
            <a:off x="8171175" y="4699249"/>
            <a:ext cx="3419695" cy="830997"/>
          </a:xfrm>
          <a:prstGeom prst="rect">
            <a:avLst/>
          </a:prstGeom>
          <a:solidFill>
            <a:schemeClr val="bg1">
              <a:alpha val="33000"/>
            </a:schemeClr>
          </a:solidFill>
        </p:spPr>
        <p:txBody>
          <a:bodyPr wrap="square" rtlCol="0">
            <a:spAutoFit/>
          </a:bodyPr>
          <a:lstStyle>
            <a:defPPr>
              <a:defRPr lang="en-US"/>
            </a:defPPr>
            <a:lvl1pPr>
              <a:defRPr sz="2000"/>
            </a:lvl1pPr>
          </a:lstStyle>
          <a:p>
            <a:pPr algn="ctr"/>
            <a:r>
              <a:rPr lang="en-US" sz="1600" b="1" dirty="0" smtClean="0"/>
              <a:t>Office of Academic Support </a:t>
            </a:r>
          </a:p>
          <a:p>
            <a:pPr algn="ctr"/>
            <a:r>
              <a:rPr lang="en-US" sz="1600" b="1" dirty="0" smtClean="0"/>
              <a:t>Building A, Room 125</a:t>
            </a:r>
          </a:p>
          <a:p>
            <a:pPr algn="ctr"/>
            <a:r>
              <a:rPr lang="en-US" sz="1600" b="1" dirty="0" smtClean="0"/>
              <a:t>academicsupport@brunswickcc.edu</a:t>
            </a:r>
          </a:p>
        </p:txBody>
      </p:sp>
      <p:pic>
        <p:nvPicPr>
          <p:cNvPr id="34" name="AVISO Image" descr="Text Box with words AVISO Retention" title="AVISO Icon"/>
          <p:cNvPicPr/>
          <p:nvPr/>
        </p:nvPicPr>
        <p:blipFill>
          <a:blip r:embed="rId2">
            <a:extLst>
              <a:ext uri="{28A0092B-C50C-407E-A947-70E740481C1C}">
                <a14:useLocalDpi xmlns:a14="http://schemas.microsoft.com/office/drawing/2010/main" val="0"/>
              </a:ext>
            </a:extLst>
          </a:blip>
          <a:stretch>
            <a:fillRect/>
          </a:stretch>
        </p:blipFill>
        <p:spPr>
          <a:xfrm>
            <a:off x="9314286" y="3864068"/>
            <a:ext cx="1250797" cy="879133"/>
          </a:xfrm>
          <a:prstGeom prst="rect">
            <a:avLst/>
          </a:prstGeom>
        </p:spPr>
      </p:pic>
      <p:pic>
        <p:nvPicPr>
          <p:cNvPr id="2" name="Academic Alerts Image" descr="Photograph of a student being Counseled by a Success Coach" title="Counseling Sessi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346" y="1458220"/>
            <a:ext cx="3394824" cy="2263216"/>
          </a:xfrm>
          <a:prstGeom prst="rect">
            <a:avLst/>
          </a:prstGeom>
        </p:spPr>
      </p:pic>
      <p:sp>
        <p:nvSpPr>
          <p:cNvPr id="69" name="Slide Text">
            <a:hlinkClick r:id="" action="ppaction://noaction"/>
          </p:cNvPr>
          <p:cNvSpPr txBox="1"/>
          <p:nvPr/>
        </p:nvSpPr>
        <p:spPr>
          <a:xfrm>
            <a:off x="685800" y="1933754"/>
            <a:ext cx="6814587" cy="4739759"/>
          </a:xfrm>
          <a:prstGeom prst="rect">
            <a:avLst/>
          </a:prstGeom>
          <a:solidFill>
            <a:schemeClr val="bg1">
              <a:alpha val="33000"/>
            </a:schemeClr>
          </a:solidFill>
        </p:spPr>
        <p:txBody>
          <a:bodyPr wrap="square" rtlCol="0">
            <a:spAutoFit/>
          </a:bodyPr>
          <a:lstStyle>
            <a:defPPr>
              <a:defRPr lang="en-US"/>
            </a:defPPr>
            <a:lvl1pPr>
              <a:defRPr sz="2000"/>
            </a:lvl1pPr>
          </a:lstStyle>
          <a:p>
            <a:endParaRPr lang="en-US" sz="500" dirty="0" smtClean="0"/>
          </a:p>
          <a:p>
            <a:pPr>
              <a:spcAft>
                <a:spcPts val="1200"/>
              </a:spcAft>
            </a:pPr>
            <a:r>
              <a:rPr lang="en-US" sz="1800" dirty="0"/>
              <a:t>Your </a:t>
            </a:r>
            <a:r>
              <a:rPr lang="en-US" sz="1800" dirty="0" smtClean="0"/>
              <a:t>instructors, Success Coach, and Faculty Advisor </a:t>
            </a:r>
            <a:r>
              <a:rPr lang="en-US" sz="1800" dirty="0"/>
              <a:t>want to provide you with the best chance to improve your course </a:t>
            </a:r>
            <a:r>
              <a:rPr lang="en-US" sz="1800" dirty="0" smtClean="0"/>
              <a:t>grade </a:t>
            </a:r>
            <a:r>
              <a:rPr lang="en-US" sz="1800" i="1" u="sng" dirty="0" smtClean="0"/>
              <a:t>before it is too late</a:t>
            </a:r>
            <a:r>
              <a:rPr lang="en-US" sz="1800" i="1" dirty="0" smtClean="0"/>
              <a:t> </a:t>
            </a:r>
            <a:r>
              <a:rPr lang="en-US" sz="1800" dirty="0" smtClean="0"/>
              <a:t>to recover. </a:t>
            </a:r>
          </a:p>
          <a:p>
            <a:pPr>
              <a:spcAft>
                <a:spcPts val="1200"/>
              </a:spcAft>
            </a:pPr>
            <a:r>
              <a:rPr lang="en-US" sz="1800" dirty="0" smtClean="0"/>
              <a:t>BCC’s </a:t>
            </a:r>
            <a:r>
              <a:rPr lang="en-US" sz="1800" i="1" dirty="0" smtClean="0"/>
              <a:t>AVISO Retention</a:t>
            </a:r>
            <a:r>
              <a:rPr lang="en-US" sz="1800" dirty="0"/>
              <a:t> </a:t>
            </a:r>
            <a:r>
              <a:rPr lang="en-US" sz="1800" dirty="0" smtClean="0"/>
              <a:t>software </a:t>
            </a:r>
            <a:r>
              <a:rPr lang="en-US" sz="1800" dirty="0"/>
              <a:t>helps </a:t>
            </a:r>
            <a:r>
              <a:rPr lang="en-US" sz="1800" dirty="0" smtClean="0"/>
              <a:t>to identify </a:t>
            </a:r>
            <a:r>
              <a:rPr lang="en-US" sz="1800" dirty="0"/>
              <a:t>students who may be experiencing difficulty in </a:t>
            </a:r>
            <a:r>
              <a:rPr lang="en-US" sz="1800" dirty="0" smtClean="0"/>
              <a:t>and beyond the classroom.  </a:t>
            </a:r>
            <a:r>
              <a:rPr lang="en-US" sz="1800" dirty="0"/>
              <a:t> </a:t>
            </a:r>
            <a:r>
              <a:rPr lang="en-US" sz="1800" dirty="0" smtClean="0"/>
              <a:t>Your Success Team may receive an Academic Alert on your behalf for a variety </a:t>
            </a:r>
            <a:r>
              <a:rPr lang="en-US" sz="1800" dirty="0"/>
              <a:t>of reasons, including:  </a:t>
            </a:r>
          </a:p>
          <a:p>
            <a:pPr marL="285750" lvl="0" indent="-285750">
              <a:buFont typeface="Arial" panose="020B0604020202020204" pitchFamily="34" charset="0"/>
              <a:buChar char="•"/>
            </a:pPr>
            <a:r>
              <a:rPr lang="en-US" sz="1800" dirty="0"/>
              <a:t>irregular attendance, or you </a:t>
            </a:r>
            <a:r>
              <a:rPr lang="en-US" sz="1800" dirty="0" smtClean="0"/>
              <a:t>stopped </a:t>
            </a:r>
            <a:r>
              <a:rPr lang="en-US" sz="1800" dirty="0"/>
              <a:t>attending class;</a:t>
            </a:r>
          </a:p>
          <a:p>
            <a:pPr marL="285750" lvl="0" indent="-285750">
              <a:buFont typeface="Arial" panose="020B0604020202020204" pitchFamily="34" charset="0"/>
              <a:buChar char="•"/>
            </a:pPr>
            <a:r>
              <a:rPr lang="en-US" sz="1800" dirty="0" smtClean="0"/>
              <a:t>patterns </a:t>
            </a:r>
            <a:r>
              <a:rPr lang="en-US" sz="1800" dirty="0"/>
              <a:t>of missed </a:t>
            </a:r>
            <a:r>
              <a:rPr lang="en-US" sz="1800" dirty="0" smtClean="0"/>
              <a:t>assignments or low </a:t>
            </a:r>
            <a:r>
              <a:rPr lang="en-US" sz="1800" dirty="0"/>
              <a:t>grades on </a:t>
            </a:r>
            <a:r>
              <a:rPr lang="en-US" sz="1800" dirty="0" smtClean="0"/>
              <a:t>assignments </a:t>
            </a:r>
            <a:r>
              <a:rPr lang="en-US" sz="1800" dirty="0"/>
              <a:t>or exams; or</a:t>
            </a:r>
          </a:p>
          <a:p>
            <a:pPr marL="285750" lvl="0" indent="-285750">
              <a:buFont typeface="Arial" panose="020B0604020202020204" pitchFamily="34" charset="0"/>
              <a:buChar char="•"/>
            </a:pPr>
            <a:r>
              <a:rPr lang="en-US" sz="1800" dirty="0" smtClean="0"/>
              <a:t>difficulty understanding </a:t>
            </a:r>
            <a:r>
              <a:rPr lang="en-US" sz="1800" dirty="0"/>
              <a:t>course </a:t>
            </a:r>
            <a:r>
              <a:rPr lang="en-US" sz="1800" dirty="0" smtClean="0"/>
              <a:t>materials</a:t>
            </a:r>
          </a:p>
          <a:p>
            <a:pPr marL="285750" lvl="0" indent="-285750">
              <a:buFont typeface="Arial" panose="020B0604020202020204" pitchFamily="34" charset="0"/>
              <a:buChar char="•"/>
            </a:pPr>
            <a:endParaRPr lang="en-US" sz="900" dirty="0"/>
          </a:p>
          <a:p>
            <a:r>
              <a:rPr lang="en-US" sz="1800" dirty="0" smtClean="0"/>
              <a:t>When received, your Success Coach will reach out to you by email, phone, or in person to provide advising, mentoring, coaching support to help get back on track to success. Your </a:t>
            </a:r>
            <a:r>
              <a:rPr lang="en-US" sz="1800" dirty="0"/>
              <a:t>success is our success!</a:t>
            </a:r>
          </a:p>
          <a:p>
            <a:endParaRPr lang="en-US" sz="1600" dirty="0"/>
          </a:p>
        </p:txBody>
      </p:sp>
      <p:sp>
        <p:nvSpPr>
          <p:cNvPr id="3" name="Slide Title Academic Alerts"/>
          <p:cNvSpPr>
            <a:spLocks noGrp="1"/>
          </p:cNvSpPr>
          <p:nvPr>
            <p:ph type="title"/>
          </p:nvPr>
        </p:nvSpPr>
        <p:spPr>
          <a:xfrm>
            <a:off x="685800" y="1197800"/>
            <a:ext cx="5257800" cy="898899"/>
          </a:xfrm>
        </p:spPr>
        <p:txBody>
          <a:bodyPr/>
          <a:lstStyle/>
          <a:p>
            <a:r>
              <a:rPr lang="en-US" dirty="0" smtClean="0"/>
              <a:t>Academic Alerts</a:t>
            </a:r>
            <a:endParaRPr lang="en-US" dirty="0"/>
          </a:p>
        </p:txBody>
      </p:sp>
    </p:spTree>
    <p:extLst>
      <p:ext uri="{BB962C8B-B14F-4D97-AF65-F5344CB8AC3E}">
        <p14:creationId xmlns:p14="http://schemas.microsoft.com/office/powerpoint/2010/main" val="1181488157"/>
      </p:ext>
    </p:extLst>
  </p:cSld>
  <p:clrMapOvr>
    <a:masterClrMapping/>
  </p:clrMapOvr>
  <p:timing>
    <p:tnLst>
      <p:par>
        <p:cTn id="1" dur="indefinite" restart="never" nodeType="tmRoot"/>
      </p:par>
    </p:tnLst>
    <p:bldLst>
      <p:bldP spid="36"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Learning Resources Image" descr="Photograph of a Librarian helping a student on a computer within the Learning Resource Center" title="Photograph of Student in Computer Lab"/>
          <p:cNvGrpSpPr/>
          <p:nvPr/>
        </p:nvGrpSpPr>
        <p:grpSpPr>
          <a:xfrm>
            <a:off x="8006483" y="1484586"/>
            <a:ext cx="3810368" cy="4366269"/>
            <a:chOff x="8006483" y="1484586"/>
            <a:chExt cx="3810368" cy="4366269"/>
          </a:xfrm>
        </p:grpSpPr>
        <p:sp>
          <p:nvSpPr>
            <p:cNvPr id="36" name="Slide 1 Welcome Para 3">
              <a:hlinkClick r:id="" action="ppaction://noaction"/>
            </p:cNvPr>
            <p:cNvSpPr txBox="1"/>
            <p:nvPr/>
          </p:nvSpPr>
          <p:spPr>
            <a:xfrm>
              <a:off x="8006483" y="4650526"/>
              <a:ext cx="3793830" cy="1200329"/>
            </a:xfrm>
            <a:prstGeom prst="rect">
              <a:avLst/>
            </a:prstGeom>
            <a:solidFill>
              <a:schemeClr val="bg1">
                <a:alpha val="33000"/>
              </a:schemeClr>
            </a:solidFill>
            <a:ln>
              <a:noFill/>
            </a:ln>
          </p:spPr>
          <p:txBody>
            <a:bodyPr wrap="square" rtlCol="0">
              <a:spAutoFit/>
            </a:bodyPr>
            <a:lstStyle>
              <a:defPPr>
                <a:defRPr lang="en-US"/>
              </a:defPPr>
              <a:lvl1pPr>
                <a:defRPr sz="2000"/>
              </a:lvl1pPr>
            </a:lstStyle>
            <a:p>
              <a:pPr algn="ctr"/>
              <a:r>
                <a:rPr lang="en-US" sz="1400" b="1" dirty="0" smtClean="0"/>
                <a:t>Monday – Thursday 7:30 am -7:30 pm*</a:t>
              </a:r>
            </a:p>
            <a:p>
              <a:pPr algn="ctr"/>
              <a:r>
                <a:rPr lang="en-US" sz="1400" b="1" dirty="0" smtClean="0"/>
                <a:t>Friday 8:00 am – 3:00 pm*</a:t>
              </a:r>
            </a:p>
            <a:p>
              <a:pPr algn="ctr"/>
              <a:r>
                <a:rPr lang="en-US" sz="1400" b="1" dirty="0" smtClean="0"/>
                <a:t>*Summer hours may vary</a:t>
              </a:r>
            </a:p>
            <a:p>
              <a:pPr algn="ctr"/>
              <a:r>
                <a:rPr lang="en-US" sz="1400" b="1" dirty="0" smtClean="0"/>
                <a:t>Building A, 2</a:t>
              </a:r>
              <a:r>
                <a:rPr lang="en-US" sz="1400" b="1" baseline="30000" dirty="0" smtClean="0"/>
                <a:t>nd</a:t>
              </a:r>
              <a:r>
                <a:rPr lang="en-US" sz="1400" b="1" dirty="0" smtClean="0"/>
                <a:t> Floor</a:t>
              </a:r>
            </a:p>
            <a:p>
              <a:pPr algn="ctr"/>
              <a:r>
                <a:rPr lang="en-US" sz="1400" dirty="0" smtClean="0">
                  <a:hlinkClick r:id="rId3"/>
                </a:rPr>
                <a:t>BCC Library Website</a:t>
              </a:r>
              <a:endParaRPr lang="en-US" sz="1400" dirty="0"/>
            </a:p>
          </p:txBody>
        </p:sp>
        <p:pic>
          <p:nvPicPr>
            <p:cNvPr id="2" name="Picture 1" descr="Photograph of a Librarian helping a student" title="Libarian helping student"/>
            <p:cNvPicPr>
              <a:picLocks noChangeAspect="1"/>
            </p:cNvPicPr>
            <p:nvPr/>
          </p:nvPicPr>
          <p:blipFill rotWithShape="1">
            <a:blip r:embed="rId4" cstate="print">
              <a:extLst>
                <a:ext uri="{28A0092B-C50C-407E-A947-70E740481C1C}">
                  <a14:useLocalDpi xmlns:a14="http://schemas.microsoft.com/office/drawing/2010/main" val="0"/>
                </a:ext>
              </a:extLst>
            </a:blip>
            <a:srcRect t="6715" b="36537"/>
            <a:stretch/>
          </p:blipFill>
          <p:spPr>
            <a:xfrm>
              <a:off x="8006483" y="1484586"/>
              <a:ext cx="3810368" cy="3165940"/>
            </a:xfrm>
            <a:prstGeom prst="rect">
              <a:avLst/>
            </a:prstGeom>
            <a:ln>
              <a:noFill/>
            </a:ln>
            <a:effectLst>
              <a:outerShdw blurRad="190500" algn="tl" rotWithShape="0">
                <a:srgbClr val="000000">
                  <a:alpha val="70000"/>
                </a:srgbClr>
              </a:outerShdw>
            </a:effectLst>
          </p:spPr>
        </p:pic>
      </p:grpSp>
      <p:sp>
        <p:nvSpPr>
          <p:cNvPr id="69" name="Slide Text">
            <a:hlinkClick r:id="" action="ppaction://noaction"/>
          </p:cNvPr>
          <p:cNvSpPr txBox="1"/>
          <p:nvPr/>
        </p:nvSpPr>
        <p:spPr>
          <a:xfrm>
            <a:off x="685800" y="2167615"/>
            <a:ext cx="6602370" cy="3762568"/>
          </a:xfrm>
          <a:prstGeom prst="rect">
            <a:avLst/>
          </a:prstGeom>
          <a:solidFill>
            <a:schemeClr val="bg1">
              <a:alpha val="33000"/>
            </a:schemeClr>
          </a:solidFill>
        </p:spPr>
        <p:txBody>
          <a:bodyPr wrap="square" rtlCol="0">
            <a:spAutoFit/>
          </a:bodyPr>
          <a:lstStyle>
            <a:defPPr>
              <a:defRPr lang="en-US"/>
            </a:defPPr>
            <a:lvl1pPr>
              <a:defRPr sz="2000"/>
            </a:lvl1pPr>
          </a:lstStyle>
          <a:p>
            <a:endParaRPr lang="en-US" sz="1050" b="1" dirty="0"/>
          </a:p>
          <a:p>
            <a:r>
              <a:rPr lang="en-US" sz="1800" dirty="0" smtClean="0"/>
              <a:t>The Library is the learning resource hub of the college providing students with information resources, technology, and tutoring services.  Students can meet with tutors, use computers, study, work independently or in groups to collaborate with others in technology equipped spaces.</a:t>
            </a:r>
          </a:p>
          <a:p>
            <a:endParaRPr lang="en-US" sz="1200" dirty="0"/>
          </a:p>
          <a:p>
            <a:r>
              <a:rPr lang="en-US" sz="1800" dirty="0"/>
              <a:t>The Library </a:t>
            </a:r>
            <a:r>
              <a:rPr lang="en-US" sz="1800" dirty="0" smtClean="0"/>
              <a:t>website portal provides </a:t>
            </a:r>
            <a:r>
              <a:rPr lang="en-US" sz="1800" dirty="0"/>
              <a:t>free access to eBooks, audiobooks, video clips, movies, newspaper, and journal articles. These resources will help </a:t>
            </a:r>
            <a:r>
              <a:rPr lang="en-US" sz="1800" dirty="0" smtClean="0"/>
              <a:t>you </a:t>
            </a:r>
            <a:r>
              <a:rPr lang="en-US" sz="1800" dirty="0"/>
              <a:t>with class assignments, research papers, and projects. </a:t>
            </a:r>
            <a:r>
              <a:rPr lang="en-US" sz="1800" dirty="0" smtClean="0"/>
              <a:t> Library </a:t>
            </a:r>
            <a:r>
              <a:rPr lang="en-US" sz="1800" dirty="0"/>
              <a:t>staff </a:t>
            </a:r>
            <a:r>
              <a:rPr lang="en-US" sz="1800" dirty="0" smtClean="0"/>
              <a:t>can assist </a:t>
            </a:r>
            <a:r>
              <a:rPr lang="en-US" sz="1800" dirty="0"/>
              <a:t>you in locating your research </a:t>
            </a:r>
            <a:r>
              <a:rPr lang="en-US" sz="1800" dirty="0" smtClean="0"/>
              <a:t>resources and a 24/7 </a:t>
            </a:r>
            <a:r>
              <a:rPr lang="en-US" sz="1800" dirty="0"/>
              <a:t>chat service is </a:t>
            </a:r>
            <a:r>
              <a:rPr lang="en-US" sz="1800" dirty="0" smtClean="0"/>
              <a:t>available </a:t>
            </a:r>
            <a:r>
              <a:rPr lang="en-US" sz="1800" dirty="0"/>
              <a:t>on the Library Portal to assist you with research and navigating electronic </a:t>
            </a:r>
            <a:r>
              <a:rPr lang="en-US" sz="1800" dirty="0" smtClean="0"/>
              <a:t>resources. </a:t>
            </a:r>
            <a:endParaRPr lang="en-US" sz="1800" dirty="0"/>
          </a:p>
        </p:txBody>
      </p:sp>
      <p:sp>
        <p:nvSpPr>
          <p:cNvPr id="3" name="Slide Title Learning Resource Center"/>
          <p:cNvSpPr>
            <a:spLocks noGrp="1"/>
          </p:cNvSpPr>
          <p:nvPr>
            <p:ph type="title"/>
          </p:nvPr>
        </p:nvSpPr>
        <p:spPr/>
        <p:txBody>
          <a:bodyPr/>
          <a:lstStyle/>
          <a:p>
            <a:r>
              <a:rPr lang="en-US" dirty="0" smtClean="0"/>
              <a:t>Learning </a:t>
            </a:r>
            <a:r>
              <a:rPr lang="en-US" dirty="0" smtClean="0"/>
              <a:t>Resources </a:t>
            </a:r>
            <a:r>
              <a:rPr lang="en-US" dirty="0" smtClean="0"/>
              <a:t>Center</a:t>
            </a:r>
            <a:endParaRPr lang="en-US" dirty="0"/>
          </a:p>
        </p:txBody>
      </p:sp>
    </p:spTree>
    <p:extLst>
      <p:ext uri="{BB962C8B-B14F-4D97-AF65-F5344CB8AC3E}">
        <p14:creationId xmlns:p14="http://schemas.microsoft.com/office/powerpoint/2010/main" val="1052179211"/>
      </p:ext>
    </p:extLst>
  </p:cSld>
  <p:clrMapOvr>
    <a:masterClrMapping/>
  </p:clrMapOvr>
  <p:timing>
    <p:tnLst>
      <p:par>
        <p:cTn id="1" dur="indefinite" restart="never" nodeType="tmRoot"/>
      </p:par>
    </p:tnLst>
    <p:bldLst>
      <p:bldP spid="36" grpId="0" animBg="1"/>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ouTube Smarthinking Video" descr="Overview Video of Smarthinking Software" title="Smarthinking Video"/>
          <p:cNvPicPr>
            <a:picLocks noRot="1" noChangeAspect="1"/>
          </p:cNvPicPr>
          <p:nvPr>
            <a:videoFile r:link="rId1"/>
          </p:nvPr>
        </p:nvPicPr>
        <p:blipFill>
          <a:blip r:embed="rId3"/>
          <a:stretch>
            <a:fillRect/>
          </a:stretch>
        </p:blipFill>
        <p:spPr>
          <a:xfrm>
            <a:off x="6564086" y="1627415"/>
            <a:ext cx="4925180" cy="2770414"/>
          </a:xfrm>
          <a:prstGeom prst="rect">
            <a:avLst/>
          </a:prstGeom>
        </p:spPr>
      </p:pic>
      <p:sp>
        <p:nvSpPr>
          <p:cNvPr id="4" name="Smarthinking Video Link"/>
          <p:cNvSpPr txBox="1"/>
          <p:nvPr/>
        </p:nvSpPr>
        <p:spPr>
          <a:xfrm>
            <a:off x="8131628" y="4757057"/>
            <a:ext cx="2177143" cy="369332"/>
          </a:xfrm>
          <a:prstGeom prst="rect">
            <a:avLst/>
          </a:prstGeom>
          <a:noFill/>
        </p:spPr>
        <p:txBody>
          <a:bodyPr wrap="square" rtlCol="0">
            <a:spAutoFit/>
          </a:bodyPr>
          <a:lstStyle/>
          <a:p>
            <a:r>
              <a:rPr lang="en-US" dirty="0" err="1" smtClean="0">
                <a:hlinkClick r:id="rId4"/>
              </a:rPr>
              <a:t>Smarthinking</a:t>
            </a:r>
            <a:r>
              <a:rPr lang="en-US" dirty="0" smtClean="0">
                <a:hlinkClick r:id="rId4"/>
              </a:rPr>
              <a:t> Video</a:t>
            </a:r>
            <a:endParaRPr lang="en-US" dirty="0"/>
          </a:p>
        </p:txBody>
      </p:sp>
      <p:sp>
        <p:nvSpPr>
          <p:cNvPr id="38" name="SmartThinking Paragraph 3">
            <a:hlinkClick r:id="" action="ppaction://noaction"/>
          </p:cNvPr>
          <p:cNvSpPr txBox="1"/>
          <p:nvPr/>
        </p:nvSpPr>
        <p:spPr>
          <a:xfrm>
            <a:off x="1431122" y="6147245"/>
            <a:ext cx="11248647" cy="632802"/>
          </a:xfrm>
          <a:prstGeom prst="rect">
            <a:avLst/>
          </a:prstGeom>
          <a:solidFill>
            <a:schemeClr val="bg1">
              <a:alpha val="33000"/>
            </a:schemeClr>
          </a:solidFill>
        </p:spPr>
        <p:txBody>
          <a:bodyPr wrap="square" rtlCol="0">
            <a:spAutoFit/>
          </a:bodyPr>
          <a:lstStyle>
            <a:defPPr>
              <a:defRPr lang="en-US"/>
            </a:defPPr>
            <a:lvl1pPr>
              <a:defRPr sz="2000"/>
            </a:lvl1pPr>
          </a:lstStyle>
          <a:p>
            <a:endParaRPr lang="en-US" sz="1000" dirty="0" smtClean="0"/>
          </a:p>
          <a:p>
            <a:pPr>
              <a:lnSpc>
                <a:spcPct val="114000"/>
              </a:lnSpc>
            </a:pPr>
            <a:endParaRPr lang="en-US" sz="800" dirty="0" smtClean="0"/>
          </a:p>
          <a:p>
            <a:endParaRPr lang="en-US" sz="1600" dirty="0"/>
          </a:p>
        </p:txBody>
      </p:sp>
      <p:sp>
        <p:nvSpPr>
          <p:cNvPr id="69" name="Tutoring Title and Text">
            <a:hlinkClick r:id="" action="ppaction://noaction"/>
          </p:cNvPr>
          <p:cNvSpPr txBox="1"/>
          <p:nvPr/>
        </p:nvSpPr>
        <p:spPr>
          <a:xfrm>
            <a:off x="558286" y="2219848"/>
            <a:ext cx="5659582" cy="3716210"/>
          </a:xfrm>
          <a:prstGeom prst="rect">
            <a:avLst/>
          </a:prstGeom>
          <a:solidFill>
            <a:schemeClr val="bg1">
              <a:alpha val="33000"/>
            </a:schemeClr>
          </a:solidFill>
        </p:spPr>
        <p:txBody>
          <a:bodyPr wrap="square" rtlCol="0">
            <a:spAutoFit/>
          </a:bodyPr>
          <a:lstStyle>
            <a:defPPr>
              <a:defRPr lang="en-US"/>
            </a:defPPr>
            <a:lvl1pPr>
              <a:defRPr sz="2000"/>
            </a:lvl1pPr>
          </a:lstStyle>
          <a:p>
            <a:pPr>
              <a:lnSpc>
                <a:spcPct val="114000"/>
              </a:lnSpc>
              <a:spcAft>
                <a:spcPts val="600"/>
              </a:spcAft>
            </a:pPr>
            <a:r>
              <a:rPr lang="en-US" sz="1800" dirty="0" smtClean="0"/>
              <a:t>The Learning Center (TLC) offers individual face-to-face </a:t>
            </a:r>
            <a:r>
              <a:rPr lang="en-US" sz="1800" dirty="0"/>
              <a:t>tutoring, writing assistance, testing, studying, and technology </a:t>
            </a:r>
            <a:r>
              <a:rPr lang="en-US" sz="1800" dirty="0" smtClean="0"/>
              <a:t>services throughout the day within the Learning Resource Center. </a:t>
            </a:r>
          </a:p>
          <a:p>
            <a:pPr algn="ctr">
              <a:spcAft>
                <a:spcPts val="600"/>
              </a:spcAft>
            </a:pPr>
            <a:r>
              <a:rPr lang="en-US" sz="1800" b="1" dirty="0" smtClean="0"/>
              <a:t>Building </a:t>
            </a:r>
            <a:r>
              <a:rPr lang="en-US" sz="1800" b="1" dirty="0"/>
              <a:t>A, 2</a:t>
            </a:r>
            <a:r>
              <a:rPr lang="en-US" sz="1800" b="1" baseline="30000" dirty="0"/>
              <a:t>nd</a:t>
            </a:r>
            <a:r>
              <a:rPr lang="en-US" sz="1800" b="1" dirty="0"/>
              <a:t> Floor</a:t>
            </a:r>
          </a:p>
          <a:p>
            <a:pPr>
              <a:lnSpc>
                <a:spcPct val="114000"/>
              </a:lnSpc>
              <a:spcAft>
                <a:spcPts val="600"/>
              </a:spcAft>
            </a:pPr>
            <a:r>
              <a:rPr lang="en-US" sz="1800" dirty="0" smtClean="0"/>
              <a:t>BCC also offers </a:t>
            </a:r>
            <a:r>
              <a:rPr lang="en-US" sz="1800" b="1" u="sng" dirty="0" smtClean="0"/>
              <a:t>online</a:t>
            </a:r>
            <a:r>
              <a:rPr lang="en-US" sz="1800" dirty="0" smtClean="0"/>
              <a:t> tutoring services </a:t>
            </a:r>
            <a:r>
              <a:rPr lang="en-US" sz="1800" dirty="0"/>
              <a:t>24/7 through </a:t>
            </a:r>
            <a:r>
              <a:rPr lang="en-US" sz="1800" dirty="0" smtClean="0"/>
              <a:t>your Moodle </a:t>
            </a:r>
            <a:r>
              <a:rPr lang="en-US" b="1" i="1" dirty="0" err="1" smtClean="0"/>
              <a:t>Smarthinking</a:t>
            </a:r>
            <a:r>
              <a:rPr lang="en-US" b="1" i="1" dirty="0" smtClean="0"/>
              <a:t> </a:t>
            </a:r>
            <a:r>
              <a:rPr lang="en-US" dirty="0" smtClean="0"/>
              <a:t>portal.  </a:t>
            </a:r>
            <a:r>
              <a:rPr lang="en-US" sz="1800" dirty="0" smtClean="0"/>
              <a:t>Tutoring is available for English, math, sciences and other subject areas</a:t>
            </a:r>
            <a:r>
              <a:rPr lang="en-US" sz="1800" dirty="0"/>
              <a:t>. </a:t>
            </a:r>
            <a:r>
              <a:rPr lang="en-US" sz="1800" dirty="0" smtClean="0"/>
              <a:t>Stop </a:t>
            </a:r>
            <a:r>
              <a:rPr lang="en-US" sz="1800" dirty="0"/>
              <a:t>by the </a:t>
            </a:r>
            <a:r>
              <a:rPr lang="en-US" sz="1800" dirty="0" smtClean="0"/>
              <a:t>Learning Resource Center </a:t>
            </a:r>
            <a:r>
              <a:rPr lang="en-US" sz="1800" dirty="0"/>
              <a:t>for the latest tutoring schedule and additional information on </a:t>
            </a:r>
            <a:r>
              <a:rPr lang="en-US" sz="1800" dirty="0" err="1"/>
              <a:t>Smarthinking</a:t>
            </a:r>
            <a:r>
              <a:rPr lang="en-US" sz="1800" dirty="0"/>
              <a:t> access</a:t>
            </a:r>
            <a:r>
              <a:rPr lang="en-US" sz="1800" dirty="0" smtClean="0"/>
              <a:t>.</a:t>
            </a:r>
            <a:endParaRPr lang="en-US" b="1" i="1" dirty="0"/>
          </a:p>
        </p:txBody>
      </p:sp>
      <p:sp>
        <p:nvSpPr>
          <p:cNvPr id="5" name="Tutoring and Academic Assistance"/>
          <p:cNvSpPr>
            <a:spLocks noGrp="1"/>
          </p:cNvSpPr>
          <p:nvPr>
            <p:ph type="title"/>
          </p:nvPr>
        </p:nvSpPr>
        <p:spPr>
          <a:xfrm>
            <a:off x="558286" y="1263361"/>
            <a:ext cx="5659582" cy="898899"/>
          </a:xfrm>
        </p:spPr>
        <p:txBody>
          <a:bodyPr>
            <a:normAutofit/>
          </a:bodyPr>
          <a:lstStyle/>
          <a:p>
            <a:r>
              <a:rPr lang="en-US" sz="2800" dirty="0" smtClean="0"/>
              <a:t>The Learning Center (TLC)</a:t>
            </a:r>
            <a:endParaRPr lang="en-US" sz="2800" dirty="0"/>
          </a:p>
        </p:txBody>
      </p:sp>
    </p:spTree>
    <p:extLst>
      <p:ext uri="{BB962C8B-B14F-4D97-AF65-F5344CB8AC3E}">
        <p14:creationId xmlns:p14="http://schemas.microsoft.com/office/powerpoint/2010/main" val="1291510241"/>
      </p:ext>
    </p:extLst>
  </p:cSld>
  <p:clrMapOvr>
    <a:masterClrMapping/>
  </p:clrMapOvr>
  <p:timing>
    <p:tnLst>
      <p:par>
        <p:cTn id="1" dur="indefinite" restart="never" nodeType="tmRoot"/>
      </p:par>
    </p:tnLst>
    <p:bldLst>
      <p:bldP spid="38" grpId="0" animBg="1"/>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Disability Services Title and Text">
            <a:hlinkClick r:id="" action="ppaction://noaction"/>
          </p:cNvPr>
          <p:cNvSpPr txBox="1"/>
          <p:nvPr/>
        </p:nvSpPr>
        <p:spPr>
          <a:xfrm>
            <a:off x="665205" y="2148541"/>
            <a:ext cx="6545662" cy="4278094"/>
          </a:xfrm>
          <a:prstGeom prst="rect">
            <a:avLst/>
          </a:prstGeom>
          <a:solidFill>
            <a:schemeClr val="bg1">
              <a:alpha val="33000"/>
            </a:schemeClr>
          </a:solidFill>
        </p:spPr>
        <p:txBody>
          <a:bodyPr wrap="square" rtlCol="0">
            <a:spAutoFit/>
          </a:bodyPr>
          <a:lstStyle>
            <a:defPPr>
              <a:defRPr lang="en-US"/>
            </a:defPPr>
            <a:lvl1pPr>
              <a:defRPr sz="2000"/>
            </a:lvl1pPr>
          </a:lstStyle>
          <a:p>
            <a:endParaRPr lang="en-US" sz="1000" dirty="0"/>
          </a:p>
          <a:p>
            <a:r>
              <a:rPr lang="en-US" sz="1800" dirty="0" smtClean="0"/>
              <a:t>The Office of Disability Resources provides </a:t>
            </a:r>
            <a:r>
              <a:rPr lang="en-US" sz="1800" dirty="0"/>
              <a:t>accommodations for students </a:t>
            </a:r>
            <a:r>
              <a:rPr lang="en-US" sz="1800" dirty="0" smtClean="0"/>
              <a:t>with </a:t>
            </a:r>
            <a:r>
              <a:rPr lang="en-US" sz="1800" dirty="0"/>
              <a:t>visual impairments, learning disabilities, mobility impairments, hearing impairments, chronic health conditions, psychological </a:t>
            </a:r>
            <a:r>
              <a:rPr lang="en-US" sz="1800" dirty="0" smtClean="0"/>
              <a:t>disabilities </a:t>
            </a:r>
            <a:r>
              <a:rPr lang="en-US" sz="1800" dirty="0"/>
              <a:t>and temporary disabilities so that they may enjoy a complete range of academic and non-academic opportunities. </a:t>
            </a:r>
            <a:r>
              <a:rPr lang="en-US" sz="1800" dirty="0" smtClean="0"/>
              <a:t> Simply </a:t>
            </a:r>
            <a:r>
              <a:rPr lang="en-US" sz="1800" dirty="0"/>
              <a:t>put, </a:t>
            </a:r>
            <a:r>
              <a:rPr lang="en-US" sz="1800" dirty="0" smtClean="0"/>
              <a:t>BCC </a:t>
            </a:r>
            <a:r>
              <a:rPr lang="en-US" sz="1800" dirty="0"/>
              <a:t>provides support for students who will require extra help to navigate the campus or classroom. </a:t>
            </a:r>
            <a:endParaRPr lang="en-US" sz="1800" dirty="0" smtClean="0"/>
          </a:p>
          <a:p>
            <a:endParaRPr lang="en-US" sz="1000" dirty="0"/>
          </a:p>
          <a:p>
            <a:r>
              <a:rPr lang="en-US" sz="1800" dirty="0"/>
              <a:t>To request </a:t>
            </a:r>
            <a:r>
              <a:rPr lang="en-US" sz="1800" dirty="0" smtClean="0"/>
              <a:t>accommodations:</a:t>
            </a:r>
            <a:endParaRPr lang="en-US" sz="1800" dirty="0"/>
          </a:p>
          <a:p>
            <a:pPr marL="225425" lvl="0" indent="-225425">
              <a:buFont typeface="Arial" panose="020B0604020202020204" pitchFamily="34" charset="0"/>
              <a:buChar char="•"/>
            </a:pPr>
            <a:r>
              <a:rPr lang="en-US" sz="1800" dirty="0" smtClean="0"/>
              <a:t>Schedule an appointment with the Office of Disability Resources</a:t>
            </a:r>
          </a:p>
          <a:p>
            <a:pPr marL="225425" lvl="0" indent="-225425">
              <a:buFont typeface="Arial" panose="020B0604020202020204" pitchFamily="34" charset="0"/>
              <a:buChar char="•"/>
            </a:pPr>
            <a:r>
              <a:rPr lang="en-US" sz="1800" dirty="0" smtClean="0"/>
              <a:t>Have your disability documented by a qualified professional such as a physician, psychologist, or psychiatrist.  Contact your high school to obtain a copy of your latest IEP/504.  </a:t>
            </a:r>
          </a:p>
          <a:p>
            <a:pPr marL="225425" lvl="0" indent="-225425">
              <a:buFont typeface="Arial" panose="020B0604020202020204" pitchFamily="34" charset="0"/>
              <a:buChar char="•"/>
            </a:pPr>
            <a:r>
              <a:rPr lang="en-US" sz="1800" dirty="0" smtClean="0"/>
              <a:t>Bring a copy of your documentation to your Disability Services Resources appointment.</a:t>
            </a:r>
          </a:p>
        </p:txBody>
      </p:sp>
      <p:sp>
        <p:nvSpPr>
          <p:cNvPr id="36" name="Disability Contact Info">
            <a:hlinkClick r:id="" action="ppaction://noaction"/>
          </p:cNvPr>
          <p:cNvSpPr txBox="1"/>
          <p:nvPr/>
        </p:nvSpPr>
        <p:spPr>
          <a:xfrm>
            <a:off x="7661797" y="3710508"/>
            <a:ext cx="3718255" cy="1015663"/>
          </a:xfrm>
          <a:prstGeom prst="rect">
            <a:avLst/>
          </a:prstGeom>
          <a:solidFill>
            <a:schemeClr val="bg1">
              <a:alpha val="33000"/>
            </a:schemeClr>
          </a:solidFill>
        </p:spPr>
        <p:txBody>
          <a:bodyPr wrap="square" rtlCol="0">
            <a:spAutoFit/>
          </a:bodyPr>
          <a:lstStyle>
            <a:defPPr>
              <a:defRPr lang="en-US"/>
            </a:defPPr>
            <a:lvl1pPr>
              <a:defRPr sz="2000"/>
            </a:lvl1pPr>
          </a:lstStyle>
          <a:p>
            <a:pPr algn="ctr"/>
            <a:r>
              <a:rPr lang="en-US" dirty="0" smtClean="0"/>
              <a:t>Office of Disability Resources</a:t>
            </a:r>
          </a:p>
          <a:p>
            <a:pPr algn="ctr"/>
            <a:r>
              <a:rPr lang="en-US" dirty="0" smtClean="0"/>
              <a:t>Building A, Student Services</a:t>
            </a:r>
          </a:p>
          <a:p>
            <a:pPr algn="ctr"/>
            <a:r>
              <a:rPr lang="en-US" dirty="0" smtClean="0"/>
              <a:t>910.755.7338</a:t>
            </a:r>
          </a:p>
        </p:txBody>
      </p:sp>
      <p:pic>
        <p:nvPicPr>
          <p:cNvPr id="2" name="Disability Image" descr="Cropped photograph of a group of Students sitting on a stairs" title="Disability Phot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867" y="1903533"/>
            <a:ext cx="4597666" cy="1680718"/>
          </a:xfrm>
          <a:prstGeom prst="ellipse">
            <a:avLst/>
          </a:prstGeom>
          <a:ln>
            <a:noFill/>
          </a:ln>
          <a:effectLst>
            <a:softEdge rad="112500"/>
          </a:effectLst>
        </p:spPr>
      </p:pic>
      <p:sp>
        <p:nvSpPr>
          <p:cNvPr id="3" name="Slide Title Disability Resources"/>
          <p:cNvSpPr>
            <a:spLocks noGrp="1"/>
          </p:cNvSpPr>
          <p:nvPr>
            <p:ph type="title"/>
          </p:nvPr>
        </p:nvSpPr>
        <p:spPr>
          <a:xfrm>
            <a:off x="665205" y="1258336"/>
            <a:ext cx="5257800" cy="898899"/>
          </a:xfrm>
        </p:spPr>
        <p:txBody>
          <a:bodyPr>
            <a:normAutofit/>
          </a:bodyPr>
          <a:lstStyle/>
          <a:p>
            <a:r>
              <a:rPr lang="en-US" sz="3600" dirty="0" smtClean="0"/>
              <a:t>Disability Resources</a:t>
            </a:r>
            <a:endParaRPr lang="en-US" sz="3600" dirty="0"/>
          </a:p>
        </p:txBody>
      </p:sp>
    </p:spTree>
    <p:extLst>
      <p:ext uri="{BB962C8B-B14F-4D97-AF65-F5344CB8AC3E}">
        <p14:creationId xmlns:p14="http://schemas.microsoft.com/office/powerpoint/2010/main" val="1229730000"/>
      </p:ext>
    </p:extLst>
  </p:cSld>
  <p:clrMapOvr>
    <a:masterClrMapping/>
  </p:clrMapOvr>
  <p:timing>
    <p:tnLst>
      <p:par>
        <p:cTn id="1" dur="indefinite" restart="never" nodeType="tmRoot"/>
      </p:par>
    </p:tnLst>
    <p:bldLst>
      <p:bldP spid="69"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CA Picture" descr="Cropped photograph of students sitting on grass sharing notes from notebooks and computer tablet" title="Photo of Students Study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22733" y="1642247"/>
            <a:ext cx="4936831" cy="1911031"/>
          </a:xfrm>
          <a:prstGeom prst="rect">
            <a:avLst/>
          </a:prstGeom>
        </p:spPr>
      </p:pic>
      <p:sp>
        <p:nvSpPr>
          <p:cNvPr id="37" name="ACA Paragraph 3">
            <a:hlinkClick r:id="" action="ppaction://noaction"/>
          </p:cNvPr>
          <p:cNvSpPr txBox="1"/>
          <p:nvPr/>
        </p:nvSpPr>
        <p:spPr>
          <a:xfrm>
            <a:off x="662394" y="3897405"/>
            <a:ext cx="11033467" cy="2446824"/>
          </a:xfrm>
          <a:prstGeom prst="rect">
            <a:avLst/>
          </a:prstGeom>
          <a:solidFill>
            <a:schemeClr val="bg1">
              <a:alpha val="33000"/>
            </a:schemeClr>
          </a:solidFill>
        </p:spPr>
        <p:txBody>
          <a:bodyPr wrap="square" rtlCol="0">
            <a:spAutoFit/>
          </a:bodyPr>
          <a:lstStyle>
            <a:defPPr>
              <a:defRPr lang="en-US"/>
            </a:defPPr>
            <a:lvl1pPr>
              <a:defRPr sz="2000"/>
            </a:lvl1pPr>
          </a:lstStyle>
          <a:p>
            <a:pPr lvl="0" eaLnBrk="0" fontAlgn="base" hangingPunct="0">
              <a:spcBef>
                <a:spcPct val="0"/>
              </a:spcBef>
              <a:spcAft>
                <a:spcPct val="0"/>
              </a:spcAft>
            </a:pPr>
            <a:endParaRPr lang="en-US" altLang="en-US" sz="1800" dirty="0" smtClean="0">
              <a:solidFill>
                <a:srgbClr val="4B4B4B"/>
              </a:solidFill>
              <a:latin typeface="Tahoma" panose="020B0604030504040204" pitchFamily="34" charset="0"/>
              <a:cs typeface="Tahoma" panose="020B0604030504040204" pitchFamily="34" charset="0"/>
            </a:endParaRPr>
          </a:p>
          <a:p>
            <a:pPr lvl="1" indent="-282575" eaLnBrk="0" fontAlgn="base" hangingPunct="0">
              <a:spcBef>
                <a:spcPct val="0"/>
              </a:spcBef>
              <a:spcAft>
                <a:spcPct val="0"/>
              </a:spcAft>
              <a:buFont typeface="Arial" panose="020B0604020202020204" pitchFamily="34" charset="0"/>
              <a:buChar char="•"/>
            </a:pPr>
            <a:r>
              <a:rPr lang="en-US" altLang="en-US" dirty="0">
                <a:ea typeface="Times New Roman" panose="02020603050405020304" pitchFamily="18" charset="0"/>
                <a:cs typeface="Tahoma" panose="020B0604030504040204" pitchFamily="34" charset="0"/>
              </a:rPr>
              <a:t>Understand what your </a:t>
            </a:r>
            <a:r>
              <a:rPr lang="en-US" altLang="en-US" dirty="0" smtClean="0">
                <a:ea typeface="Times New Roman" panose="02020603050405020304" pitchFamily="18" charset="0"/>
                <a:cs typeface="Tahoma" panose="020B0604030504040204" pitchFamily="34" charset="0"/>
              </a:rPr>
              <a:t>instructors </a:t>
            </a:r>
            <a:r>
              <a:rPr lang="en-US" altLang="en-US" dirty="0">
                <a:ea typeface="Times New Roman" panose="02020603050405020304" pitchFamily="18" charset="0"/>
                <a:cs typeface="Tahoma" panose="020B0604030504040204" pitchFamily="34" charset="0"/>
              </a:rPr>
              <a:t>expect of you and how to establish a constructive relationship with </a:t>
            </a:r>
            <a:r>
              <a:rPr lang="en-US" altLang="en-US" dirty="0" smtClean="0">
                <a:ea typeface="Times New Roman" panose="02020603050405020304" pitchFamily="18" charset="0"/>
                <a:cs typeface="Tahoma" panose="020B0604030504040204" pitchFamily="34" charset="0"/>
              </a:rPr>
              <a:t>them.</a:t>
            </a:r>
            <a:endParaRPr lang="en-US" altLang="en-US" dirty="0">
              <a:ea typeface="Times New Roman" panose="02020603050405020304" pitchFamily="18" charset="0"/>
            </a:endParaRPr>
          </a:p>
          <a:p>
            <a:pPr lvl="1" indent="-282575" eaLnBrk="0" fontAlgn="base" hangingPunct="0">
              <a:spcBef>
                <a:spcPct val="0"/>
              </a:spcBef>
              <a:spcAft>
                <a:spcPts val="1200"/>
              </a:spcAft>
              <a:buFont typeface="Arial" panose="020B0604020202020204" pitchFamily="34" charset="0"/>
              <a:buChar char="•"/>
            </a:pPr>
            <a:r>
              <a:rPr lang="en-US" altLang="en-US" dirty="0">
                <a:ea typeface="Times New Roman" panose="02020603050405020304" pitchFamily="18" charset="0"/>
                <a:cs typeface="Tahoma" panose="020B0604030504040204" pitchFamily="34" charset="0"/>
              </a:rPr>
              <a:t>Develop strong study skills, learn to manage your time, and set priorities and </a:t>
            </a:r>
            <a:r>
              <a:rPr lang="en-US" altLang="en-US" dirty="0" smtClean="0">
                <a:ea typeface="Times New Roman" panose="02020603050405020304" pitchFamily="18" charset="0"/>
                <a:cs typeface="Tahoma" panose="020B0604030504040204" pitchFamily="34" charset="0"/>
              </a:rPr>
              <a:t>goals</a:t>
            </a:r>
            <a:r>
              <a:rPr lang="en-US" altLang="en-US" dirty="0"/>
              <a:t>.</a:t>
            </a:r>
          </a:p>
          <a:p>
            <a:pPr lvl="0" eaLnBrk="0" fontAlgn="base" hangingPunct="0">
              <a:spcBef>
                <a:spcPct val="0"/>
              </a:spcBef>
              <a:spcAft>
                <a:spcPts val="1200"/>
              </a:spcAft>
            </a:pPr>
            <a:r>
              <a:rPr lang="en-US" sz="1800" dirty="0" smtClean="0"/>
              <a:t>Career College Promise students </a:t>
            </a:r>
            <a:r>
              <a:rPr lang="en-US" sz="1800" dirty="0"/>
              <a:t>enroll in </a:t>
            </a:r>
            <a:r>
              <a:rPr lang="en-US" sz="1800" dirty="0" smtClean="0"/>
              <a:t>Academic Success Courses </a:t>
            </a:r>
            <a:r>
              <a:rPr lang="en-US" sz="1800" dirty="0"/>
              <a:t>as they appear in their selected Program of </a:t>
            </a:r>
            <a:r>
              <a:rPr lang="en-US" sz="1800" dirty="0" smtClean="0"/>
              <a:t>Study and Early College High School </a:t>
            </a:r>
            <a:r>
              <a:rPr lang="en-US" sz="1800" dirty="0"/>
              <a:t>students </a:t>
            </a:r>
            <a:r>
              <a:rPr lang="en-US" sz="1800" dirty="0" smtClean="0"/>
              <a:t>enroll in </a:t>
            </a:r>
            <a:r>
              <a:rPr lang="en-US" sz="1800" dirty="0"/>
              <a:t>an </a:t>
            </a:r>
            <a:r>
              <a:rPr lang="en-US" sz="1800" dirty="0" smtClean="0"/>
              <a:t>Academic Success Course once they are a senior in high school.</a:t>
            </a:r>
            <a:r>
              <a:rPr lang="en-US" altLang="en-US" sz="1600" dirty="0">
                <a:solidFill>
                  <a:srgbClr val="4B4B4B"/>
                </a:solidFill>
                <a:latin typeface="Arial" panose="020B0604020202020204" pitchFamily="34" charset="0"/>
                <a:ea typeface="Times New Roman" panose="02020603050405020304" pitchFamily="18" charset="0"/>
                <a:cs typeface="Arial" panose="020B0604020202020204" pitchFamily="34" charset="0"/>
              </a:rPr>
              <a:t/>
            </a:r>
            <a:br>
              <a:rPr lang="en-US" altLang="en-US" sz="1600" dirty="0">
                <a:solidFill>
                  <a:srgbClr val="4B4B4B"/>
                </a:solidFill>
                <a:latin typeface="Arial" panose="020B0604020202020204" pitchFamily="34" charset="0"/>
                <a:ea typeface="Times New Roman" panose="02020603050405020304" pitchFamily="18" charset="0"/>
                <a:cs typeface="Arial" panose="020B0604020202020204" pitchFamily="34" charset="0"/>
              </a:rPr>
            </a:br>
            <a:endParaRPr lang="en-US" altLang="en-US" sz="1600" dirty="0">
              <a:solidFill>
                <a:srgbClr val="4B4B4B"/>
              </a:solidFill>
              <a:ea typeface="Times New Roman" panose="02020603050405020304" pitchFamily="18" charset="0"/>
            </a:endParaRPr>
          </a:p>
          <a:p>
            <a:pPr lvl="0" eaLnBrk="0" fontAlgn="base" hangingPunct="0">
              <a:spcBef>
                <a:spcPct val="0"/>
              </a:spcBef>
              <a:spcAft>
                <a:spcPct val="0"/>
              </a:spcAft>
              <a:buFontTx/>
              <a:buChar char="•"/>
            </a:pPr>
            <a:endParaRPr lang="en-US" altLang="en-US" sz="900" dirty="0"/>
          </a:p>
        </p:txBody>
      </p:sp>
      <p:sp>
        <p:nvSpPr>
          <p:cNvPr id="69" name="ACA Title and Paragraph 1_2">
            <a:hlinkClick r:id="" action="ppaction://noaction"/>
          </p:cNvPr>
          <p:cNvSpPr txBox="1"/>
          <p:nvPr/>
        </p:nvSpPr>
        <p:spPr>
          <a:xfrm>
            <a:off x="683486" y="2157235"/>
            <a:ext cx="5495642" cy="2069797"/>
          </a:xfrm>
          <a:prstGeom prst="rect">
            <a:avLst/>
          </a:prstGeom>
          <a:solidFill>
            <a:schemeClr val="bg1">
              <a:alpha val="33000"/>
            </a:schemeClr>
          </a:solidFill>
        </p:spPr>
        <p:txBody>
          <a:bodyPr wrap="square" rtlCol="0">
            <a:spAutoFit/>
          </a:bodyPr>
          <a:lstStyle>
            <a:defPPr>
              <a:defRPr lang="en-US"/>
            </a:defPPr>
            <a:lvl1pPr>
              <a:defRPr sz="2000"/>
            </a:lvl1pPr>
          </a:lstStyle>
          <a:p>
            <a:pPr lvl="0" eaLnBrk="0" fontAlgn="base" hangingPunct="0">
              <a:spcBef>
                <a:spcPct val="0"/>
              </a:spcBef>
              <a:spcAft>
                <a:spcPct val="0"/>
              </a:spcAft>
            </a:pPr>
            <a:r>
              <a:rPr lang="en-US" altLang="en-US" sz="1800" dirty="0" smtClean="0">
                <a:ea typeface="Times New Roman" panose="02020603050405020304" pitchFamily="18" charset="0"/>
                <a:cs typeface="Tahoma" panose="020B0604030504040204" pitchFamily="34" charset="0"/>
              </a:rPr>
              <a:t>Academic Success courses help you to transition </a:t>
            </a:r>
            <a:r>
              <a:rPr lang="en-US" altLang="en-US" sz="1800" dirty="0">
                <a:ea typeface="Times New Roman" panose="02020603050405020304" pitchFamily="18" charset="0"/>
                <a:cs typeface="Tahoma" panose="020B0604030504040204" pitchFamily="34" charset="0"/>
              </a:rPr>
              <a:t>into college </a:t>
            </a:r>
            <a:r>
              <a:rPr lang="en-US" altLang="en-US" sz="1800" dirty="0" smtClean="0">
                <a:ea typeface="Times New Roman" panose="02020603050405020304" pitchFamily="18" charset="0"/>
                <a:cs typeface="Tahoma" panose="020B0604030504040204" pitchFamily="34" charset="0"/>
              </a:rPr>
              <a:t>by </a:t>
            </a:r>
            <a:r>
              <a:rPr lang="en-US" altLang="en-US" sz="1800" dirty="0">
                <a:ea typeface="Times New Roman" panose="02020603050405020304" pitchFamily="18" charset="0"/>
                <a:cs typeface="Tahoma" panose="020B0604030504040204" pitchFamily="34" charset="0"/>
              </a:rPr>
              <a:t>focusing on </a:t>
            </a:r>
            <a:r>
              <a:rPr lang="en-US" altLang="en-US" sz="1800" dirty="0" smtClean="0">
                <a:ea typeface="Times New Roman" panose="02020603050405020304" pitchFamily="18" charset="0"/>
                <a:cs typeface="Tahoma" panose="020B0604030504040204" pitchFamily="34" charset="0"/>
              </a:rPr>
              <a:t>the skills you need to succeed.</a:t>
            </a:r>
          </a:p>
          <a:p>
            <a:pPr lvl="0" eaLnBrk="0" fontAlgn="base" hangingPunct="0">
              <a:spcBef>
                <a:spcPct val="0"/>
              </a:spcBef>
              <a:spcAft>
                <a:spcPct val="0"/>
              </a:spcAft>
            </a:pPr>
            <a:endParaRPr lang="en-US" altLang="en-US" sz="1000" dirty="0">
              <a:cs typeface="Tahoma" panose="020B0604030504040204" pitchFamily="34" charset="0"/>
            </a:endParaRPr>
          </a:p>
          <a:p>
            <a:pPr lvl="0" eaLnBrk="0" fontAlgn="base" hangingPunct="0">
              <a:spcBef>
                <a:spcPct val="0"/>
              </a:spcBef>
              <a:spcAft>
                <a:spcPct val="0"/>
              </a:spcAft>
            </a:pPr>
            <a:r>
              <a:rPr lang="en-US" altLang="en-US" sz="1800" dirty="0" smtClean="0">
                <a:cs typeface="Tahoma" panose="020B0604030504040204" pitchFamily="34" charset="0"/>
              </a:rPr>
              <a:t>All degree and diploma programs require students to complete a  Academic Success course in the first semester.  </a:t>
            </a:r>
          </a:p>
          <a:p>
            <a:pPr lvl="0" eaLnBrk="0" fontAlgn="base" hangingPunct="0">
              <a:spcBef>
                <a:spcPct val="0"/>
              </a:spcBef>
              <a:spcAft>
                <a:spcPct val="0"/>
              </a:spcAft>
            </a:pPr>
            <a:endParaRPr lang="en-US" altLang="en-US" sz="1050" dirty="0">
              <a:solidFill>
                <a:srgbClr val="4B4B4B"/>
              </a:solidFill>
              <a:cs typeface="Tahoma" panose="020B0604030504040204" pitchFamily="34" charset="0"/>
            </a:endParaRPr>
          </a:p>
          <a:p>
            <a:pPr lvl="1" indent="-282575" eaLnBrk="0" fontAlgn="base" hangingPunct="0">
              <a:spcBef>
                <a:spcPct val="0"/>
              </a:spcBef>
              <a:spcAft>
                <a:spcPct val="0"/>
              </a:spcAft>
              <a:buFont typeface="Arial" panose="020B0604020202020204" pitchFamily="34" charset="0"/>
              <a:buChar char="•"/>
            </a:pPr>
            <a:r>
              <a:rPr lang="en-US" altLang="en-US" dirty="0">
                <a:ea typeface="Times New Roman" panose="02020603050405020304" pitchFamily="18" charset="0"/>
                <a:cs typeface="Tahoma" panose="020B0604030504040204" pitchFamily="34" charset="0"/>
              </a:rPr>
              <a:t>Understand how differently we all </a:t>
            </a:r>
            <a:r>
              <a:rPr lang="en-US" altLang="en-US" dirty="0" smtClean="0">
                <a:ea typeface="Times New Roman" panose="02020603050405020304" pitchFamily="18" charset="0"/>
                <a:cs typeface="Arial" panose="020B0604020202020204" pitchFamily="34" charset="0"/>
              </a:rPr>
              <a:t>learn.</a:t>
            </a:r>
            <a:endParaRPr lang="en-US" altLang="en-US" dirty="0">
              <a:ea typeface="Times New Roman" panose="02020603050405020304" pitchFamily="18" charset="0"/>
            </a:endParaRPr>
          </a:p>
        </p:txBody>
      </p:sp>
      <p:sp>
        <p:nvSpPr>
          <p:cNvPr id="2" name="Title Slide Academic Success Courses"/>
          <p:cNvSpPr>
            <a:spLocks noGrp="1"/>
          </p:cNvSpPr>
          <p:nvPr>
            <p:ph type="title"/>
          </p:nvPr>
        </p:nvSpPr>
        <p:spPr/>
        <p:txBody>
          <a:bodyPr/>
          <a:lstStyle/>
          <a:p>
            <a:r>
              <a:rPr lang="en-US" dirty="0" smtClean="0"/>
              <a:t>Academic Success Courses</a:t>
            </a:r>
            <a:endParaRPr lang="en-US" dirty="0"/>
          </a:p>
        </p:txBody>
      </p:sp>
    </p:spTree>
    <p:extLst>
      <p:ext uri="{BB962C8B-B14F-4D97-AF65-F5344CB8AC3E}">
        <p14:creationId xmlns:p14="http://schemas.microsoft.com/office/powerpoint/2010/main" val="2740747586"/>
      </p:ext>
    </p:extLst>
  </p:cSld>
  <p:clrMapOvr>
    <a:masterClrMapping/>
  </p:clrMapOvr>
  <p:timing>
    <p:tnLst>
      <p:par>
        <p:cTn id="1" dur="indefinite" restart="never" nodeType="tmRoot"/>
      </p:par>
    </p:tnLst>
    <p:bldLst>
      <p:bldP spid="37" grpId="0" animBg="1"/>
      <p:bldP spid="69" grpId="0" animBg="1"/>
    </p:bld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4472C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8151</TotalTime>
  <Words>861</Words>
  <Application>Microsoft Office PowerPoint</Application>
  <PresentationFormat>Widescreen</PresentationFormat>
  <Paragraphs>86</Paragraphs>
  <Slides>9</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Microsoft JhengHei</vt:lpstr>
      <vt:lpstr>Arial</vt:lpstr>
      <vt:lpstr>Calibri</vt:lpstr>
      <vt:lpstr>Calibri Light</vt:lpstr>
      <vt:lpstr>Tahoma</vt:lpstr>
      <vt:lpstr>Times New Roman</vt:lpstr>
      <vt:lpstr>Office Theme</vt:lpstr>
      <vt:lpstr>We are here for you!</vt:lpstr>
      <vt:lpstr>Your Success Team</vt:lpstr>
      <vt:lpstr>Mentoring/Leadership Programs</vt:lpstr>
      <vt:lpstr>Satisfactory Academic Progress</vt:lpstr>
      <vt:lpstr>Academic Alerts</vt:lpstr>
      <vt:lpstr>Learning Resources Center</vt:lpstr>
      <vt:lpstr>The Learning Center (TLC)</vt:lpstr>
      <vt:lpstr>Disability Resources</vt:lpstr>
      <vt:lpstr>Academic Success Courses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Carmen B Ellis</cp:lastModifiedBy>
  <cp:revision>440</cp:revision>
  <cp:lastPrinted>2020-07-03T21:23:04Z</cp:lastPrinted>
  <dcterms:created xsi:type="dcterms:W3CDTF">2020-06-12T14:15:40Z</dcterms:created>
  <dcterms:modified xsi:type="dcterms:W3CDTF">2021-07-07T14:35:34Z</dcterms:modified>
</cp:coreProperties>
</file>