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53" r:id="rId2"/>
    <p:sldId id="298" r:id="rId3"/>
    <p:sldId id="299" r:id="rId4"/>
    <p:sldId id="339" r:id="rId5"/>
    <p:sldId id="340" r:id="rId6"/>
    <p:sldId id="341" r:id="rId7"/>
    <p:sldId id="342" r:id="rId8"/>
    <p:sldId id="343" r:id="rId9"/>
    <p:sldId id="305" r:id="rId10"/>
    <p:sldId id="306" r:id="rId11"/>
    <p:sldId id="304" r:id="rId12"/>
    <p:sldId id="338"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dvising and Academic Planning" id="{1FB20773-0577-4852-B7A4-1082B8818C6F}">
          <p14:sldIdLst>
            <p14:sldId id="353"/>
            <p14:sldId id="298"/>
            <p14:sldId id="299"/>
            <p14:sldId id="339"/>
            <p14:sldId id="340"/>
            <p14:sldId id="341"/>
            <p14:sldId id="342"/>
            <p14:sldId id="343"/>
            <p14:sldId id="305"/>
            <p14:sldId id="306"/>
            <p14:sldId id="304"/>
            <p14:sldId id="3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E"/>
    <a:srgbClr val="0678AE"/>
    <a:srgbClr val="002B5C"/>
    <a:srgbClr val="002A5C"/>
    <a:srgbClr val="0563C1"/>
    <a:srgbClr val="2A7ACA"/>
    <a:srgbClr val="4108E3"/>
    <a:srgbClr val="9CA9B2"/>
    <a:srgbClr val="002659"/>
    <a:srgbClr val="5E0E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8" autoAdjust="0"/>
    <p:restoredTop sz="83661" autoAdjust="0"/>
  </p:normalViewPr>
  <p:slideViewPr>
    <p:cSldViewPr snapToGrid="0">
      <p:cViewPr varScale="1">
        <p:scale>
          <a:sx n="96" d="100"/>
          <a:sy n="96" d="100"/>
        </p:scale>
        <p:origin x="1038"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A310BE-2AC6-408E-9F17-BF195AA8A2B2}" type="datetimeFigureOut">
              <a:rPr lang="en-US" smtClean="0"/>
              <a:t>7/7/2021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254D3E-14AC-4B0F-8779-2CBF7E7CD314}" type="slidenum">
              <a:rPr lang="en-US" smtClean="0"/>
              <a:t>‹#›</a:t>
            </a:fld>
            <a:endParaRPr lang="en-US" dirty="0"/>
          </a:p>
        </p:txBody>
      </p:sp>
    </p:spTree>
    <p:extLst>
      <p:ext uri="{BB962C8B-B14F-4D97-AF65-F5344CB8AC3E}">
        <p14:creationId xmlns:p14="http://schemas.microsoft.com/office/powerpoint/2010/main" val="90593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54D3E-14AC-4B0F-8779-2CBF7E7CD314}" type="slidenum">
              <a:rPr lang="en-US" smtClean="0"/>
              <a:t>4</a:t>
            </a:fld>
            <a:endParaRPr lang="en-US" dirty="0"/>
          </a:p>
        </p:txBody>
      </p:sp>
    </p:spTree>
    <p:extLst>
      <p:ext uri="{BB962C8B-B14F-4D97-AF65-F5344CB8AC3E}">
        <p14:creationId xmlns:p14="http://schemas.microsoft.com/office/powerpoint/2010/main" val="127474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cid:61299E10-7728-47AD-9058-30C9F9886578@ad.brunswickcc.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cid:61299E10-7728-47AD-9058-30C9F9886578@ad.brunswickcc.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1655798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340880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318477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79145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43127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301906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230354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1369172"/>
            <a:ext cx="5257800" cy="898899"/>
          </a:xfrm>
        </p:spPr>
        <p:txBody>
          <a:bodyPr>
            <a:normAutofit/>
          </a:bodyPr>
          <a:lstStyle>
            <a:lvl1pPr>
              <a:defRPr sz="3200" b="1">
                <a:latin typeface="+mn-lt"/>
              </a:defRPr>
            </a:lvl1pPr>
          </a:lstStyle>
          <a:p>
            <a:r>
              <a:rPr lang="en-US" dirty="0" smtClean="0"/>
              <a:t>Click to edit Master title style</a:t>
            </a:r>
            <a:endParaRPr lang="en-US" dirty="0"/>
          </a:p>
        </p:txBody>
      </p:sp>
      <p:grpSp>
        <p:nvGrpSpPr>
          <p:cNvPr id="6" name="Presentation Title Banner" descr="Brunswick Community College Letter Head and Title of Presentation, &quot;New Student Orientation&quot;" title="Presentation BCC Letterhead Title"/>
          <p:cNvGrpSpPr/>
          <p:nvPr userDrawn="1"/>
        </p:nvGrpSpPr>
        <p:grpSpPr>
          <a:xfrm>
            <a:off x="393883" y="295903"/>
            <a:ext cx="9234105" cy="655965"/>
            <a:chOff x="393883" y="295903"/>
            <a:chExt cx="9234105" cy="655965"/>
          </a:xfrm>
        </p:grpSpPr>
        <p:cxnSp>
          <p:nvCxnSpPr>
            <p:cNvPr id="7" name="Banner Horizontal Line"/>
            <p:cNvCxnSpPr/>
            <p:nvPr/>
          </p:nvCxnSpPr>
          <p:spPr>
            <a:xfrm>
              <a:off x="3517064" y="295903"/>
              <a:ext cx="12357" cy="655965"/>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pic>
          <p:nvPicPr>
            <p:cNvPr id="8" name="BCC Logo" descr="Brunswick Community College Letter Head and Title of Presentation, &quot;New Student Orientation&quot;" title="BC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3883" y="295903"/>
              <a:ext cx="2787192" cy="655965"/>
            </a:xfrm>
            <a:prstGeom prst="rect">
              <a:avLst/>
            </a:prstGeom>
            <a:noFill/>
            <a:ln>
              <a:noFill/>
            </a:ln>
          </p:spPr>
        </p:pic>
        <p:sp>
          <p:nvSpPr>
            <p:cNvPr id="9" name="New Student Orientation"/>
            <p:cNvSpPr txBox="1"/>
            <p:nvPr/>
          </p:nvSpPr>
          <p:spPr>
            <a:xfrm>
              <a:off x="3630600" y="437422"/>
              <a:ext cx="5997388" cy="461665"/>
            </a:xfrm>
            <a:prstGeom prst="rect">
              <a:avLst/>
            </a:prstGeom>
            <a:noFill/>
          </p:spPr>
          <p:txBody>
            <a:bodyPr wrap="square" rtlCol="0">
              <a:spAutoFit/>
            </a:bodyPr>
            <a:lstStyle/>
            <a:p>
              <a:r>
                <a:rPr lang="en-US" sz="2400" b="1" dirty="0" smtClean="0">
                  <a:solidFill>
                    <a:srgbClr val="163564"/>
                  </a:solidFill>
                  <a:latin typeface="Microsoft JhengHei" panose="020B0604030504040204" pitchFamily="34" charset="-120"/>
                  <a:ea typeface="Microsoft JhengHei" panose="020B0604030504040204" pitchFamily="34" charset="-120"/>
                </a:rPr>
                <a:t>NEW STUDENT ORIENTATION</a:t>
              </a:r>
              <a:endParaRPr lang="en-US" sz="2400" b="1" dirty="0">
                <a:solidFill>
                  <a:srgbClr val="163564"/>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337123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3" name="Footer Placeholder 2"/>
          <p:cNvSpPr>
            <a:spLocks noGrp="1"/>
          </p:cNvSpPr>
          <p:nvPr>
            <p:ph type="ftr" sz="quarter" idx="11"/>
          </p:nvPr>
        </p:nvSpPr>
        <p:spPr/>
        <p:txBody>
          <a:bodyPr/>
          <a:lstStyle/>
          <a:p>
            <a:r>
              <a:rPr lang="en-US" dirty="0" smtClean="0"/>
              <a:t>Non-Discrimination statement</a:t>
            </a:r>
            <a:endParaRPr lang="en-US" dirty="0"/>
          </a:p>
        </p:txBody>
      </p:sp>
      <p:sp>
        <p:nvSpPr>
          <p:cNvPr id="4" name="Slide Number Placeholder 3"/>
          <p:cNvSpPr>
            <a:spLocks noGrp="1"/>
          </p:cNvSpPr>
          <p:nvPr>
            <p:ph type="sldNum" sz="quarter" idx="12"/>
          </p:nvPr>
        </p:nvSpPr>
        <p:spPr/>
        <p:txBody>
          <a:bodyPr/>
          <a:lstStyle/>
          <a:p>
            <a:fld id="{2EF4950D-27CF-472B-B6BA-282843E575B7}" type="slidenum">
              <a:rPr lang="en-US" smtClean="0"/>
              <a:t>‹#›</a:t>
            </a:fld>
            <a:endParaRPr lang="en-US" dirty="0"/>
          </a:p>
        </p:txBody>
      </p:sp>
      <p:grpSp>
        <p:nvGrpSpPr>
          <p:cNvPr id="5" name="Presentation Title Banner" descr="Brunswick Community College Letter Head and Title of Presentation, &quot;New Student Orientation&quot;" title="Presentation BCC Letterhead Title"/>
          <p:cNvGrpSpPr/>
          <p:nvPr userDrawn="1"/>
        </p:nvGrpSpPr>
        <p:grpSpPr>
          <a:xfrm>
            <a:off x="393883" y="295903"/>
            <a:ext cx="9234105" cy="655965"/>
            <a:chOff x="393883" y="295903"/>
            <a:chExt cx="9234105" cy="655965"/>
          </a:xfrm>
        </p:grpSpPr>
        <p:cxnSp>
          <p:nvCxnSpPr>
            <p:cNvPr id="6" name="Banner Horizontal Line"/>
            <p:cNvCxnSpPr/>
            <p:nvPr/>
          </p:nvCxnSpPr>
          <p:spPr>
            <a:xfrm>
              <a:off x="3517064" y="295903"/>
              <a:ext cx="12357" cy="655965"/>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pic>
          <p:nvPicPr>
            <p:cNvPr id="7" name="BCC Logo" descr="Brunswick Community College Letter Head and Title of Presentation, &quot;New Student Orientation&quot;" title="BC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3883" y="295903"/>
              <a:ext cx="2787192" cy="655965"/>
            </a:xfrm>
            <a:prstGeom prst="rect">
              <a:avLst/>
            </a:prstGeom>
            <a:noFill/>
            <a:ln>
              <a:noFill/>
            </a:ln>
          </p:spPr>
        </p:pic>
        <p:sp>
          <p:nvSpPr>
            <p:cNvPr id="8" name="New Student Orientation"/>
            <p:cNvSpPr txBox="1"/>
            <p:nvPr/>
          </p:nvSpPr>
          <p:spPr>
            <a:xfrm>
              <a:off x="3630600" y="437422"/>
              <a:ext cx="5997388" cy="461665"/>
            </a:xfrm>
            <a:prstGeom prst="rect">
              <a:avLst/>
            </a:prstGeom>
            <a:noFill/>
          </p:spPr>
          <p:txBody>
            <a:bodyPr wrap="square" rtlCol="0">
              <a:spAutoFit/>
            </a:bodyPr>
            <a:lstStyle/>
            <a:p>
              <a:r>
                <a:rPr lang="en-US" sz="2400" b="1" dirty="0" smtClean="0">
                  <a:solidFill>
                    <a:srgbClr val="163564"/>
                  </a:solidFill>
                  <a:latin typeface="Microsoft JhengHei" panose="020B0604030504040204" pitchFamily="34" charset="-120"/>
                  <a:ea typeface="Microsoft JhengHei" panose="020B0604030504040204" pitchFamily="34" charset="-120"/>
                </a:rPr>
                <a:t>NEW STUDENT ORIENTATION</a:t>
              </a:r>
              <a:endParaRPr lang="en-US" sz="2400" b="1" dirty="0">
                <a:solidFill>
                  <a:srgbClr val="163564"/>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29582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77129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206043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88286-74B0-4030-B561-34FC7F1C90ED}" type="datetimeFigureOut">
              <a:rPr lang="en-US" smtClean="0"/>
              <a:t>7/7/2021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4950D-27CF-472B-B6BA-282843E575B7}" type="slidenum">
              <a:rPr lang="en-US" smtClean="0"/>
              <a:t>‹#›</a:t>
            </a:fld>
            <a:endParaRPr lang="en-US" dirty="0"/>
          </a:p>
        </p:txBody>
      </p:sp>
    </p:spTree>
    <p:extLst>
      <p:ext uri="{BB962C8B-B14F-4D97-AF65-F5344CB8AC3E}">
        <p14:creationId xmlns:p14="http://schemas.microsoft.com/office/powerpoint/2010/main" val="3742397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ss.brunswickcc.edu/Student/Account/Login?ReturnUrl=/Student/" TargetMode="External"/><Relationship Id="rId2" Type="http://schemas.openxmlformats.org/officeDocument/2006/relationships/hyperlink" Target="https://ss.brunswickcc.edu/Student/Account/Login?ReturnUrl=/Student" TargetMode="External"/><Relationship Id="rId1" Type="http://schemas.openxmlformats.org/officeDocument/2006/relationships/slideLayout" Target="../slideLayouts/slideLayout6.xml"/><Relationship Id="rId6" Type="http://schemas.openxmlformats.org/officeDocument/2006/relationships/slide" Target="slide1.xml"/><Relationship Id="rId5" Type="http://schemas.openxmlformats.org/officeDocument/2006/relationships/hyperlink" Target="https://www.brunswickcc.edu/web/wpc/uploads/2013/03/GUIDE-FOR-USING-SELF-Service-_v1.pdf?x30255" TargetMode="External"/><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hyperlink" Target="https://ss.brunswickcc.edu/Student/Account/Login?ReturnUrl=/Student" TargetMode="External"/><Relationship Id="rId2" Type="http://schemas.openxmlformats.org/officeDocument/2006/relationships/image" Target="../media/image3.tmp"/><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brunswickcc.edu/mybc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 Target="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brunswickcc.edu/programs/academic-program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brunswickcc.emsicc.com/" TargetMode="External"/><Relationship Id="rId5" Type="http://schemas.openxmlformats.org/officeDocument/2006/relationships/slide" Target="slide1.xml"/><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8.tmp"/><Relationship Id="rId7" Type="http://schemas.openxmlformats.org/officeDocument/2006/relationships/image" Target="../media/image12.png"/><Relationship Id="rId2" Type="http://schemas.openxmlformats.org/officeDocument/2006/relationships/hyperlink" Target="https://www.brunswickcc.edu/programs/academic-programs/" TargetMode="External"/><Relationship Id="rId1" Type="http://schemas.openxmlformats.org/officeDocument/2006/relationships/slideLayout" Target="../slideLayouts/slideLayout6.xml"/><Relationship Id="rId6" Type="http://schemas.openxmlformats.org/officeDocument/2006/relationships/image" Target="../media/image11.tmp"/><Relationship Id="rId5" Type="http://schemas.openxmlformats.org/officeDocument/2006/relationships/image" Target="../media/image10.tmp"/><Relationship Id="rId10" Type="http://schemas.openxmlformats.org/officeDocument/2006/relationships/slide" Target="slide1.xml"/><Relationship Id="rId4" Type="http://schemas.openxmlformats.org/officeDocument/2006/relationships/image" Target="../media/image9.tmp"/><Relationship Id="rId9" Type="http://schemas.openxmlformats.org/officeDocument/2006/relationships/image" Target="../media/image14.tm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brunswickcc.edu/programs/health-sciences/" TargetMode="External"/><Relationship Id="rId7" Type="http://schemas.openxmlformats.org/officeDocument/2006/relationships/image" Target="../media/image18.png"/><Relationship Id="rId2" Type="http://schemas.openxmlformats.org/officeDocument/2006/relationships/slide" Target="slide1.xml"/><Relationship Id="rId1" Type="http://schemas.openxmlformats.org/officeDocument/2006/relationships/slideLayout" Target="../slideLayouts/slideLayout6.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hoto of Courtyard" descr="Photograph of students walking down sidewalk of Courtyard" title="Photo of Courtyard"/>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565901" y="1772339"/>
            <a:ext cx="3661148" cy="3549527"/>
          </a:xfrm>
          <a:prstGeom prst="rect">
            <a:avLst/>
          </a:prstGeom>
          <a:ln>
            <a:noFill/>
          </a:ln>
          <a:effectLst>
            <a:outerShdw blurRad="292100" dist="139700" dir="2700000" algn="tl" rotWithShape="0">
              <a:srgbClr val="333333">
                <a:alpha val="65000"/>
              </a:srgbClr>
            </a:outerShdw>
          </a:effectLst>
        </p:spPr>
      </p:pic>
      <p:sp>
        <p:nvSpPr>
          <p:cNvPr id="2" name="Slide Title Advising"/>
          <p:cNvSpPr>
            <a:spLocks noGrp="1"/>
          </p:cNvSpPr>
          <p:nvPr>
            <p:ph type="title"/>
          </p:nvPr>
        </p:nvSpPr>
        <p:spPr>
          <a:xfrm>
            <a:off x="1197429" y="2648203"/>
            <a:ext cx="4038600" cy="898899"/>
          </a:xfrm>
        </p:spPr>
        <p:txBody>
          <a:bodyPr>
            <a:normAutofit fontScale="90000"/>
          </a:bodyPr>
          <a:lstStyle/>
          <a:p>
            <a:pPr algn="ctr"/>
            <a:r>
              <a:rPr lang="en-US" sz="4900" dirty="0"/>
              <a:t>No one ever told me!</a:t>
            </a:r>
            <a:r>
              <a:rPr lang="en-US" dirty="0"/>
              <a:t/>
            </a:r>
            <a:br>
              <a:rPr lang="en-US" dirty="0"/>
            </a:br>
            <a:endParaRPr lang="en-US" dirty="0"/>
          </a:p>
        </p:txBody>
      </p:sp>
    </p:spTree>
    <p:extLst>
      <p:ext uri="{BB962C8B-B14F-4D97-AF65-F5344CB8AC3E}">
        <p14:creationId xmlns:p14="http://schemas.microsoft.com/office/powerpoint/2010/main" val="26825027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cademic Support Contact">
            <a:hlinkClick r:id="rId2" action="ppaction://hlinksldjump"/>
          </p:cNvPr>
          <p:cNvSpPr txBox="1"/>
          <p:nvPr/>
        </p:nvSpPr>
        <p:spPr>
          <a:xfrm>
            <a:off x="6805687" y="2706628"/>
            <a:ext cx="5386313" cy="954107"/>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sz="1800" b="1" dirty="0" smtClean="0"/>
              <a:t>Office of Academic Support </a:t>
            </a:r>
          </a:p>
          <a:p>
            <a:pPr algn="ctr"/>
            <a:r>
              <a:rPr lang="en-US" sz="1800" b="1" dirty="0" smtClean="0"/>
              <a:t>Building A, Room 125</a:t>
            </a:r>
          </a:p>
          <a:p>
            <a:pPr algn="ctr"/>
            <a:r>
              <a:rPr lang="en-US" sz="1800" b="1" dirty="0" smtClean="0"/>
              <a:t>academicsupport@brunswickcc.edu</a:t>
            </a:r>
          </a:p>
        </p:txBody>
      </p:sp>
      <p:sp>
        <p:nvSpPr>
          <p:cNvPr id="3" name="Course Withdraw Icon" descr="Text Box that contains the words Course Withdraw" title="Course Withdraw"/>
          <p:cNvSpPr/>
          <p:nvPr/>
        </p:nvSpPr>
        <p:spPr>
          <a:xfrm>
            <a:off x="7342603" y="1772834"/>
            <a:ext cx="4017914" cy="762594"/>
          </a:xfrm>
          <a:prstGeom prst="rect">
            <a:avLst/>
          </a:prstGeom>
          <a:solidFill>
            <a:srgbClr val="0678AE"/>
          </a:solidFill>
          <a:ln w="9525">
            <a:solidFill>
              <a:schemeClr val="tx1"/>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Course Withdraw</a:t>
            </a:r>
            <a:endParaRPr lang="en-US" sz="3600" b="1" dirty="0">
              <a:solidFill>
                <a:schemeClr val="bg1"/>
              </a:solidFill>
            </a:endParaRPr>
          </a:p>
        </p:txBody>
      </p:sp>
      <p:sp>
        <p:nvSpPr>
          <p:cNvPr id="17" name="Course Withdraw Paragraph 3 and 4">
            <a:hlinkClick r:id="rId2" action="ppaction://hlinksldjump"/>
          </p:cNvPr>
          <p:cNvSpPr txBox="1"/>
          <p:nvPr/>
        </p:nvSpPr>
        <p:spPr>
          <a:xfrm>
            <a:off x="815815" y="4069721"/>
            <a:ext cx="10613491" cy="1908215"/>
          </a:xfrm>
          <a:prstGeom prst="rect">
            <a:avLst/>
          </a:prstGeom>
          <a:solidFill>
            <a:schemeClr val="bg1">
              <a:alpha val="33000"/>
            </a:schemeClr>
          </a:solidFill>
        </p:spPr>
        <p:txBody>
          <a:bodyPr wrap="square" rtlCol="0">
            <a:spAutoFit/>
          </a:bodyPr>
          <a:lstStyle>
            <a:defPPr>
              <a:defRPr lang="en-US"/>
            </a:defPPr>
            <a:lvl1pPr>
              <a:defRPr sz="2000"/>
            </a:lvl1pPr>
          </a:lstStyle>
          <a:p>
            <a:r>
              <a:rPr lang="en-US" sz="1800" dirty="0" smtClean="0"/>
              <a:t>Withdraws must be requested </a:t>
            </a:r>
            <a:r>
              <a:rPr lang="en-US" sz="1800" b="1" dirty="0" smtClean="0"/>
              <a:t>before the 75</a:t>
            </a:r>
            <a:r>
              <a:rPr lang="en-US" sz="1800" b="1" dirty="0"/>
              <a:t>% point of the </a:t>
            </a:r>
            <a:r>
              <a:rPr lang="en-US" sz="1800" b="1" dirty="0" smtClean="0"/>
              <a:t>course </a:t>
            </a:r>
            <a:r>
              <a:rPr lang="en-US" sz="1800" dirty="0" smtClean="0"/>
              <a:t>as withdraws are not accepted towards the end of the term. If </a:t>
            </a:r>
            <a:r>
              <a:rPr lang="en-US" sz="1800" dirty="0"/>
              <a:t>you withdraw prior to the 60% point of the </a:t>
            </a:r>
            <a:r>
              <a:rPr lang="en-US" sz="1800" dirty="0" smtClean="0"/>
              <a:t>semester, you </a:t>
            </a:r>
            <a:r>
              <a:rPr lang="en-US" sz="1800" dirty="0"/>
              <a:t>may be obligated to pay back a portion of the financial aid you received</a:t>
            </a:r>
            <a:r>
              <a:rPr lang="en-US" sz="1800" dirty="0" smtClean="0"/>
              <a:t>. </a:t>
            </a:r>
          </a:p>
          <a:p>
            <a:endParaRPr lang="en-US" sz="1200" dirty="0"/>
          </a:p>
          <a:p>
            <a:r>
              <a:rPr lang="en-US" sz="1800" dirty="0" smtClean="0"/>
              <a:t>NOTE</a:t>
            </a:r>
            <a:r>
              <a:rPr lang="en-US" sz="1800" dirty="0"/>
              <a:t>: </a:t>
            </a:r>
            <a:r>
              <a:rPr lang="en-US" sz="1800" dirty="0" smtClean="0"/>
              <a:t>CCP/ECHS </a:t>
            </a:r>
            <a:r>
              <a:rPr lang="en-US" sz="1800" dirty="0"/>
              <a:t>students </a:t>
            </a:r>
            <a:r>
              <a:rPr lang="en-US" sz="1800" b="1" dirty="0"/>
              <a:t>may not </a:t>
            </a:r>
            <a:r>
              <a:rPr lang="en-US" sz="1800" dirty="0"/>
              <a:t>withdraw from a class </a:t>
            </a:r>
            <a:r>
              <a:rPr lang="en-US" sz="1800" b="1" dirty="0"/>
              <a:t>without</a:t>
            </a:r>
            <a:r>
              <a:rPr lang="en-US" sz="1800" dirty="0"/>
              <a:t> prior approval from their respective high </a:t>
            </a:r>
            <a:r>
              <a:rPr lang="en-US" sz="1800" dirty="0" smtClean="0"/>
              <a:t>school</a:t>
            </a:r>
            <a:r>
              <a:rPr lang="en-US" sz="1800" dirty="0"/>
              <a:t> </a:t>
            </a:r>
            <a:r>
              <a:rPr lang="en-US" sz="1800" dirty="0" smtClean="0"/>
              <a:t>guidance counselor and BCC’s NC Career Coach.</a:t>
            </a:r>
            <a:endParaRPr lang="en-US" sz="1800" dirty="0"/>
          </a:p>
          <a:p>
            <a:endParaRPr lang="en-US" sz="1600" dirty="0"/>
          </a:p>
        </p:txBody>
      </p:sp>
      <p:sp>
        <p:nvSpPr>
          <p:cNvPr id="69" name="Course Withdraw Paragraph 1 and 2">
            <a:hlinkClick r:id="rId2" action="ppaction://hlinksldjump"/>
          </p:cNvPr>
          <p:cNvSpPr txBox="1"/>
          <p:nvPr/>
        </p:nvSpPr>
        <p:spPr>
          <a:xfrm>
            <a:off x="815815" y="1772834"/>
            <a:ext cx="5807684" cy="2192908"/>
          </a:xfrm>
          <a:prstGeom prst="rect">
            <a:avLst/>
          </a:prstGeom>
          <a:solidFill>
            <a:schemeClr val="bg1">
              <a:alpha val="33000"/>
            </a:schemeClr>
          </a:solidFill>
        </p:spPr>
        <p:txBody>
          <a:bodyPr wrap="square" rtlCol="0">
            <a:spAutoFit/>
          </a:bodyPr>
          <a:lstStyle>
            <a:defPPr>
              <a:defRPr lang="en-US"/>
            </a:defPPr>
            <a:lvl1pPr>
              <a:defRPr sz="2000"/>
            </a:lvl1pPr>
          </a:lstStyle>
          <a:p>
            <a:r>
              <a:rPr lang="en-US" sz="1800" dirty="0" smtClean="0"/>
              <a:t>You are strongly encouraged to discuss your progress with your Instructor, Faculty Advisor and Success Coach prior to making a final decision to withdraw from a course.</a:t>
            </a:r>
          </a:p>
          <a:p>
            <a:endParaRPr lang="en-US" sz="1050" dirty="0"/>
          </a:p>
          <a:p>
            <a:r>
              <a:rPr lang="en-US" sz="1800" dirty="0" smtClean="0"/>
              <a:t>Although withdrawing from a course does not affect your GPA, it impacts your attempted hours, which in turn, may effect your continued eligibility for financial aid and scholarships.</a:t>
            </a:r>
          </a:p>
        </p:txBody>
      </p:sp>
      <p:sp>
        <p:nvSpPr>
          <p:cNvPr id="2" name="Slide Title Course Withdraw"/>
          <p:cNvSpPr>
            <a:spLocks noGrp="1"/>
          </p:cNvSpPr>
          <p:nvPr>
            <p:ph type="title"/>
          </p:nvPr>
        </p:nvSpPr>
        <p:spPr>
          <a:xfrm>
            <a:off x="8603673" y="338886"/>
            <a:ext cx="3262745" cy="898899"/>
          </a:xfrm>
        </p:spPr>
        <p:txBody>
          <a:bodyPr/>
          <a:lstStyle/>
          <a:p>
            <a:r>
              <a:rPr lang="en-US" dirty="0" smtClean="0"/>
              <a:t>Course Withdraw</a:t>
            </a:r>
            <a:endParaRPr lang="en-US" dirty="0"/>
          </a:p>
        </p:txBody>
      </p:sp>
    </p:spTree>
    <p:extLst>
      <p:ext uri="{BB962C8B-B14F-4D97-AF65-F5344CB8AC3E}">
        <p14:creationId xmlns:p14="http://schemas.microsoft.com/office/powerpoint/2010/main" val="3958283112"/>
      </p:ext>
    </p:extLst>
  </p:cSld>
  <p:clrMapOvr>
    <a:masterClrMapping/>
  </p:clrMapOvr>
  <p:timing>
    <p:tnLst>
      <p:par>
        <p:cTn id="1" dur="indefinite" restart="never" nodeType="tmRoot"/>
      </p:par>
    </p:tnLst>
    <p:bldLst>
      <p:bldP spid="36" grpId="0" animBg="1"/>
      <p:bldP spid="17" grpId="0" animBg="1"/>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POS Picture and Office" descr="Photograph of a BCC Student with Teal Brunswick Community College T-Shirt" title="BCC Student"/>
          <p:cNvGrpSpPr/>
          <p:nvPr/>
        </p:nvGrpSpPr>
        <p:grpSpPr>
          <a:xfrm>
            <a:off x="6646238" y="1112944"/>
            <a:ext cx="5998826" cy="4384217"/>
            <a:chOff x="3514027" y="1707902"/>
            <a:chExt cx="5998826" cy="4384217"/>
          </a:xfrm>
        </p:grpSpPr>
        <p:sp>
          <p:nvSpPr>
            <p:cNvPr id="36" name="Academic Support Contact" descr="Office of Academic Support location and email address" title="Office of Academic Support">
              <a:hlinkClick r:id="rId2" action="ppaction://hlinksldjump"/>
            </p:cNvPr>
            <p:cNvSpPr txBox="1"/>
            <p:nvPr/>
          </p:nvSpPr>
          <p:spPr>
            <a:xfrm>
              <a:off x="4625989" y="5138012"/>
              <a:ext cx="4886864" cy="954107"/>
            </a:xfrm>
            <a:prstGeom prst="rect">
              <a:avLst/>
            </a:prstGeom>
            <a:noFill/>
          </p:spPr>
          <p:txBody>
            <a:bodyPr wrap="square" rtlCol="0">
              <a:spAutoFit/>
            </a:bodyPr>
            <a:lstStyle>
              <a:defPPr>
                <a:defRPr lang="en-US"/>
              </a:defPPr>
              <a:lvl1pPr>
                <a:defRPr sz="2000"/>
              </a:lvl1pPr>
            </a:lstStyle>
            <a:p>
              <a:pPr algn="ctr"/>
              <a:r>
                <a:rPr lang="en-US" sz="1800" b="1" dirty="0" smtClean="0">
                  <a:solidFill>
                    <a:schemeClr val="tx1">
                      <a:lumMod val="95000"/>
                      <a:lumOff val="5000"/>
                    </a:schemeClr>
                  </a:solidFill>
                </a:rPr>
                <a:t>Office of Academic Support </a:t>
              </a:r>
            </a:p>
            <a:p>
              <a:pPr algn="ctr"/>
              <a:r>
                <a:rPr lang="en-US" sz="1800" b="1" dirty="0" smtClean="0">
                  <a:solidFill>
                    <a:schemeClr val="tx1">
                      <a:lumMod val="95000"/>
                      <a:lumOff val="5000"/>
                    </a:schemeClr>
                  </a:solidFill>
                </a:rPr>
                <a:t>Building A, Room 125</a:t>
              </a:r>
            </a:p>
            <a:p>
              <a:pPr algn="ctr"/>
              <a:r>
                <a:rPr lang="en-US" sz="1800" b="1" dirty="0" smtClean="0">
                  <a:solidFill>
                    <a:schemeClr val="tx1">
                      <a:lumMod val="95000"/>
                      <a:lumOff val="5000"/>
                    </a:schemeClr>
                  </a:solidFill>
                </a:rPr>
                <a:t>academicsupport@brunswickcc.edu</a:t>
              </a:r>
            </a:p>
          </p:txBody>
        </p:sp>
        <p:pic>
          <p:nvPicPr>
            <p:cNvPr id="5" name="BCC Student" descr="Photograph of a BCC Student in teal BCC T-Shirt" title="BCC Stud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027" y="1707902"/>
              <a:ext cx="5149733" cy="34331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69" name="Slide Text">
            <a:hlinkClick r:id="rId2" action="ppaction://hlinksldjump"/>
          </p:cNvPr>
          <p:cNvSpPr txBox="1"/>
          <p:nvPr/>
        </p:nvSpPr>
        <p:spPr>
          <a:xfrm>
            <a:off x="598786" y="2149502"/>
            <a:ext cx="7506124" cy="4539704"/>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100" dirty="0" smtClean="0"/>
          </a:p>
          <a:p>
            <a:r>
              <a:rPr lang="en-US" dirty="0" smtClean="0"/>
              <a:t>We want to assure that you select a Program of Study to match your Career interest </a:t>
            </a:r>
            <a:r>
              <a:rPr lang="en-US" b="1" dirty="0" smtClean="0"/>
              <a:t>before classes begin</a:t>
            </a:r>
            <a:r>
              <a:rPr lang="en-US" dirty="0" smtClean="0"/>
              <a:t>.  Changing your program after classes begin may impact your financial aid eligibility and anticipated graduation date.</a:t>
            </a:r>
          </a:p>
          <a:p>
            <a:endParaRPr lang="en-US" sz="1800" dirty="0"/>
          </a:p>
          <a:p>
            <a:r>
              <a:rPr lang="en-US" sz="1800" dirty="0"/>
              <a:t>If contemplating a Program of Study change, we recommend you meet with your Success Coach or Faculty Advisor to discuss your options.  You also need to review your official BCC transcript to assure that any previous completed classes that qualify under the new Program of Study appear on your transcript. </a:t>
            </a:r>
          </a:p>
          <a:p>
            <a:endParaRPr lang="en-US" sz="1800" dirty="0" smtClean="0"/>
          </a:p>
          <a:p>
            <a:r>
              <a:rPr lang="en-US" sz="1800" dirty="0"/>
              <a:t>NOTE:  Program changes must be completed within the first three weeks of the semester</a:t>
            </a:r>
            <a:r>
              <a:rPr lang="en-US" sz="1800" b="1" dirty="0"/>
              <a:t>.  </a:t>
            </a:r>
            <a:r>
              <a:rPr lang="en-US" sz="1800" dirty="0"/>
              <a:t>Program of Study requests received after this time are processed with an effective date of the start of the next term.</a:t>
            </a:r>
            <a:endParaRPr lang="en-US" sz="1600" dirty="0"/>
          </a:p>
          <a:p>
            <a:endParaRPr lang="en-US" sz="1800" dirty="0" smtClean="0"/>
          </a:p>
          <a:p>
            <a:endParaRPr lang="en-US" sz="1800" dirty="0"/>
          </a:p>
        </p:txBody>
      </p:sp>
      <p:sp>
        <p:nvSpPr>
          <p:cNvPr id="2" name="Slide Title Program of Study Changes"/>
          <p:cNvSpPr>
            <a:spLocks noGrp="1"/>
          </p:cNvSpPr>
          <p:nvPr>
            <p:ph type="title"/>
          </p:nvPr>
        </p:nvSpPr>
        <p:spPr>
          <a:xfrm>
            <a:off x="598786" y="1473081"/>
            <a:ext cx="5257800" cy="898899"/>
          </a:xfrm>
        </p:spPr>
        <p:txBody>
          <a:bodyPr/>
          <a:lstStyle/>
          <a:p>
            <a:r>
              <a:rPr lang="en-US" dirty="0" smtClean="0"/>
              <a:t>Program of Study Changes</a:t>
            </a:r>
            <a:endParaRPr lang="en-US" dirty="0"/>
          </a:p>
        </p:txBody>
      </p:sp>
    </p:spTree>
    <p:extLst>
      <p:ext uri="{BB962C8B-B14F-4D97-AF65-F5344CB8AC3E}">
        <p14:creationId xmlns:p14="http://schemas.microsoft.com/office/powerpoint/2010/main" val="1447836767"/>
      </p:ext>
    </p:extLst>
  </p:cSld>
  <p:clrMapOvr>
    <a:masterClrMapping/>
  </p:clrMapOvr>
  <p:timing>
    <p:tnLst>
      <p:par>
        <p:cTn id="1" dur="indefinite" restart="never" nodeType="tmRoot"/>
      </p:par>
    </p:tnLst>
    <p:bldLst>
      <p:bldP spid="36" grpId="0"/>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lf-Service WebLink"/>
          <p:cNvSpPr txBox="1"/>
          <p:nvPr/>
        </p:nvSpPr>
        <p:spPr>
          <a:xfrm>
            <a:off x="7559138" y="4859409"/>
            <a:ext cx="4178772" cy="400110"/>
          </a:xfrm>
          <a:prstGeom prst="rect">
            <a:avLst/>
          </a:prstGeom>
          <a:solidFill>
            <a:schemeClr val="bg1"/>
          </a:solidFill>
        </p:spPr>
        <p:txBody>
          <a:bodyPr wrap="square" rtlCol="0">
            <a:spAutoFit/>
          </a:bodyPr>
          <a:lstStyle/>
          <a:p>
            <a:r>
              <a:rPr lang="en-US" sz="2000" dirty="0" smtClean="0">
                <a:hlinkClick r:id="rId2"/>
              </a:rPr>
              <a:t>Self-Service Login Webpage</a:t>
            </a:r>
            <a:endParaRPr lang="en-US" sz="2000" dirty="0" smtClean="0">
              <a:solidFill>
                <a:srgbClr val="002A5B"/>
              </a:solidFill>
              <a:latin typeface="Articulate" panose="02000503040000020004" pitchFamily="2" charset="0"/>
            </a:endParaRPr>
          </a:p>
        </p:txBody>
      </p:sp>
      <p:grpSp>
        <p:nvGrpSpPr>
          <p:cNvPr id="9" name="MyBCC WebPage" descr="Screen Print of BCC's front Webpage with a red circle around MyBCC Icon and a red arrow pointing to MyBCC" title="BCC WebPage Screen Print"/>
          <p:cNvGrpSpPr/>
          <p:nvPr/>
        </p:nvGrpSpPr>
        <p:grpSpPr>
          <a:xfrm>
            <a:off x="6919375" y="1658875"/>
            <a:ext cx="4440971" cy="2958622"/>
            <a:chOff x="5187661" y="2065417"/>
            <a:chExt cx="4440971" cy="2958622"/>
          </a:xfrm>
        </p:grpSpPr>
        <p:pic>
          <p:nvPicPr>
            <p:cNvPr id="5" name="BCC Website" descr="Screen Print of BCC's front Webpage with a red circle around MyBCC Icon and a red arrow pointing to MyBCC" title="BCC Webpage"/>
            <p:cNvPicPr>
              <a:picLocks noChangeAspect="1"/>
            </p:cNvPicPr>
            <p:nvPr/>
          </p:nvPicPr>
          <p:blipFill rotWithShape="1">
            <a:blip r:embed="rId3"/>
            <a:srcRect t="11681" b="9926"/>
            <a:stretch/>
          </p:blipFill>
          <p:spPr>
            <a:xfrm>
              <a:off x="5187661" y="2844378"/>
              <a:ext cx="4440971" cy="21796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d Circle around MyBCC"/>
            <p:cNvSpPr/>
            <p:nvPr/>
          </p:nvSpPr>
          <p:spPr>
            <a:xfrm>
              <a:off x="7744968" y="2779776"/>
              <a:ext cx="676656" cy="2104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Red Arrow"/>
            <p:cNvCxnSpPr/>
            <p:nvPr/>
          </p:nvCxnSpPr>
          <p:spPr>
            <a:xfrm flipH="1">
              <a:off x="8266176" y="2065417"/>
              <a:ext cx="411480" cy="576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Self-Service Icon"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756" y="3343437"/>
            <a:ext cx="1799665" cy="1542569"/>
          </a:xfrm>
          <a:prstGeom prst="rect">
            <a:avLst/>
          </a:prstGeom>
        </p:spPr>
      </p:pic>
      <p:sp>
        <p:nvSpPr>
          <p:cNvPr id="7" name="Guide for Using Self-Service Button" descr="Hyperlink button to BCC's Website Guide for Using Self-Service Planning document" title="Guide HyperLink Button">
            <a:hlinkClick r:id="rId5"/>
          </p:cNvPr>
          <p:cNvSpPr/>
          <p:nvPr/>
        </p:nvSpPr>
        <p:spPr>
          <a:xfrm>
            <a:off x="1384733" y="4968879"/>
            <a:ext cx="3387790" cy="649736"/>
          </a:xfrm>
          <a:prstGeom prst="rect">
            <a:avLst/>
          </a:prstGeom>
          <a:solidFill>
            <a:srgbClr val="005EBE"/>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Guide for Using Self-Service Planning</a:t>
            </a:r>
            <a:endParaRPr lang="en-US" dirty="0"/>
          </a:p>
        </p:txBody>
      </p:sp>
      <p:sp>
        <p:nvSpPr>
          <p:cNvPr id="43" name="Red Circle around Self-Service" descr="Screen Print of BCC's front Webpage with a red circle around MyBCC Icon and a red arrow pointing to MyBCC" title="BCC WebPage"/>
          <p:cNvSpPr/>
          <p:nvPr/>
        </p:nvSpPr>
        <p:spPr>
          <a:xfrm>
            <a:off x="336129" y="3779145"/>
            <a:ext cx="3821677" cy="671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 Bullet List">
            <a:hlinkClick r:id="rId6" action="ppaction://hlinksldjump"/>
          </p:cNvPr>
          <p:cNvSpPr txBox="1"/>
          <p:nvPr/>
        </p:nvSpPr>
        <p:spPr>
          <a:xfrm>
            <a:off x="668673" y="2513591"/>
            <a:ext cx="10734315" cy="2308324"/>
          </a:xfrm>
          <a:prstGeom prst="rect">
            <a:avLst/>
          </a:prstGeom>
          <a:solidFill>
            <a:schemeClr val="bg1">
              <a:alpha val="33000"/>
            </a:schemeClr>
          </a:solidFill>
        </p:spPr>
        <p:txBody>
          <a:bodyPr wrap="square" rtlCol="0">
            <a:spAutoFit/>
          </a:bodyPr>
          <a:lstStyle>
            <a:defPPr>
              <a:defRPr lang="en-US"/>
            </a:defPPr>
            <a:lvl1pPr>
              <a:defRPr sz="2000"/>
            </a:lvl1pPr>
          </a:lstStyle>
          <a:p>
            <a:pPr marL="285750" indent="-285750">
              <a:buFont typeface="Arial" panose="020B0604020202020204" pitchFamily="34" charset="0"/>
              <a:buChar char="•"/>
            </a:pPr>
            <a:r>
              <a:rPr lang="en-US" sz="2400" dirty="0" smtClean="0"/>
              <a:t>Student Technology Orientation</a:t>
            </a:r>
          </a:p>
          <a:p>
            <a:pPr marL="285750" indent="-285750">
              <a:buFont typeface="Arial" panose="020B0604020202020204" pitchFamily="34" charset="0"/>
              <a:buChar char="•"/>
            </a:pPr>
            <a:r>
              <a:rPr lang="en-US" sz="2400" dirty="0" smtClean="0"/>
              <a:t>Password Reset and Change</a:t>
            </a:r>
          </a:p>
          <a:p>
            <a:pPr marL="285750" indent="-285750">
              <a:buFont typeface="Arial" panose="020B0604020202020204" pitchFamily="34" charset="0"/>
              <a:buChar char="•"/>
            </a:pPr>
            <a:r>
              <a:rPr lang="en-US" sz="2400" dirty="0" smtClean="0"/>
              <a:t>Student Email</a:t>
            </a:r>
          </a:p>
          <a:p>
            <a:pPr marL="285750" indent="-285750">
              <a:buFont typeface="Arial" panose="020B0604020202020204" pitchFamily="34" charset="0"/>
              <a:buChar char="•"/>
            </a:pPr>
            <a:r>
              <a:rPr lang="en-US" sz="2400" dirty="0" smtClean="0"/>
              <a:t>Moodle Login</a:t>
            </a:r>
          </a:p>
          <a:p>
            <a:pPr marL="285750" indent="-285750">
              <a:buFont typeface="Arial" panose="020B0604020202020204" pitchFamily="34" charset="0"/>
              <a:buChar char="•"/>
            </a:pPr>
            <a:r>
              <a:rPr lang="en-US" sz="2400" dirty="0" smtClean="0">
                <a:hlinkClick r:id="rId7"/>
              </a:rPr>
              <a:t>Self-Service</a:t>
            </a:r>
            <a:endParaRPr lang="en-US" sz="2400" dirty="0" smtClean="0"/>
          </a:p>
          <a:p>
            <a:pPr marL="285750" indent="-285750">
              <a:buFont typeface="Arial" panose="020B0604020202020204" pitchFamily="34" charset="0"/>
              <a:buChar char="•"/>
            </a:pPr>
            <a:r>
              <a:rPr lang="en-US" sz="2400" dirty="0" smtClean="0"/>
              <a:t>Dolphin Alert</a:t>
            </a:r>
            <a:endParaRPr lang="en-US" sz="2400" dirty="0"/>
          </a:p>
        </p:txBody>
      </p:sp>
      <p:sp>
        <p:nvSpPr>
          <p:cNvPr id="4" name="Slide Title Access your Academic Planning Tools"/>
          <p:cNvSpPr>
            <a:spLocks noGrp="1"/>
          </p:cNvSpPr>
          <p:nvPr>
            <p:ph type="title"/>
          </p:nvPr>
        </p:nvSpPr>
        <p:spPr>
          <a:xfrm>
            <a:off x="668673" y="1735799"/>
            <a:ext cx="9950835" cy="898899"/>
          </a:xfrm>
        </p:spPr>
        <p:txBody>
          <a:bodyPr>
            <a:normAutofit fontScale="90000"/>
          </a:bodyPr>
          <a:lstStyle/>
          <a:p>
            <a:r>
              <a:rPr lang="en-US" dirty="0">
                <a:solidFill>
                  <a:srgbClr val="002A5B"/>
                </a:solidFill>
                <a:latin typeface="Articulate" panose="02000503040000020004" pitchFamily="2" charset="0"/>
              </a:rPr>
              <a:t>Access your Academic Planning Tools through </a:t>
            </a:r>
            <a:r>
              <a:rPr lang="en-US" dirty="0" err="1">
                <a:solidFill>
                  <a:srgbClr val="002A5B"/>
                </a:solidFill>
              </a:rPr>
              <a:t>My</a:t>
            </a:r>
            <a:r>
              <a:rPr lang="en-US" sz="3600" dirty="0" err="1">
                <a:solidFill>
                  <a:srgbClr val="51C1B1"/>
                </a:solidFill>
              </a:rPr>
              <a:t>BCC</a:t>
            </a:r>
            <a:r>
              <a:rPr lang="en-US" sz="4000" dirty="0">
                <a:solidFill>
                  <a:srgbClr val="002A5B"/>
                </a:solidFill>
                <a:latin typeface="Articulate" panose="02000503040000020004" pitchFamily="2" charset="0"/>
              </a:rPr>
              <a:t/>
            </a:r>
            <a:br>
              <a:rPr lang="en-US" sz="4000" dirty="0">
                <a:solidFill>
                  <a:srgbClr val="002A5B"/>
                </a:solidFill>
                <a:latin typeface="Articulate" panose="02000503040000020004" pitchFamily="2" charset="0"/>
              </a:rPr>
            </a:br>
            <a:r>
              <a:rPr lang="en-US" dirty="0">
                <a:solidFill>
                  <a:srgbClr val="002A5B"/>
                </a:solidFill>
                <a:latin typeface="Articulate" panose="02000503040000020004" pitchFamily="2" charset="0"/>
              </a:rPr>
              <a:t>Student Portal</a:t>
            </a:r>
            <a:br>
              <a:rPr lang="en-US" dirty="0">
                <a:solidFill>
                  <a:srgbClr val="002A5B"/>
                </a:solidFill>
                <a:latin typeface="Articulate" panose="02000503040000020004" pitchFamily="2" charset="0"/>
              </a:rPr>
            </a:br>
            <a:endParaRPr lang="en-US" dirty="0"/>
          </a:p>
        </p:txBody>
      </p:sp>
    </p:spTree>
    <p:extLst>
      <p:ext uri="{BB962C8B-B14F-4D97-AF65-F5344CB8AC3E}">
        <p14:creationId xmlns:p14="http://schemas.microsoft.com/office/powerpoint/2010/main" val="2768422817"/>
      </p:ext>
    </p:extLst>
  </p:cSld>
  <p:clrMapOvr>
    <a:masterClrMapping/>
  </p:clrMapOvr>
  <p:timing>
    <p:tnLst>
      <p:par>
        <p:cTn id="1" dur="indefinite" restart="never" nodeType="tmRoot"/>
      </p:par>
    </p:tnLst>
    <p:bldLst>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udent Portal Icon" descr="Screen Clipping" title="Student Portal Icon"/>
          <p:cNvPicPr>
            <a:picLocks noChangeAspect="1"/>
          </p:cNvPicPr>
          <p:nvPr/>
        </p:nvPicPr>
        <p:blipFill rotWithShape="1">
          <a:blip r:embed="rId2">
            <a:extLst>
              <a:ext uri="{28A0092B-C50C-407E-A947-70E740481C1C}">
                <a14:useLocalDpi xmlns:a14="http://schemas.microsoft.com/office/drawing/2010/main" val="0"/>
              </a:ext>
            </a:extLst>
          </a:blip>
          <a:srcRect b="18628"/>
          <a:stretch/>
        </p:blipFill>
        <p:spPr>
          <a:xfrm>
            <a:off x="10155194" y="314975"/>
            <a:ext cx="1765493" cy="880016"/>
          </a:xfrm>
          <a:prstGeom prst="rect">
            <a:avLst/>
          </a:prstGeom>
        </p:spPr>
      </p:pic>
      <p:sp>
        <p:nvSpPr>
          <p:cNvPr id="44" name="Self Service Web Address"/>
          <p:cNvSpPr txBox="1"/>
          <p:nvPr/>
        </p:nvSpPr>
        <p:spPr>
          <a:xfrm>
            <a:off x="7674429" y="5511338"/>
            <a:ext cx="5748590" cy="307777"/>
          </a:xfrm>
          <a:prstGeom prst="rect">
            <a:avLst/>
          </a:prstGeom>
          <a:solidFill>
            <a:schemeClr val="bg1"/>
          </a:solidFill>
        </p:spPr>
        <p:txBody>
          <a:bodyPr wrap="square" rtlCol="0">
            <a:spAutoFit/>
          </a:bodyPr>
          <a:lstStyle/>
          <a:p>
            <a:r>
              <a:rPr lang="en-US" sz="1400" dirty="0" smtClean="0">
                <a:hlinkClick r:id="rId3"/>
              </a:rPr>
              <a:t>Self Service Website</a:t>
            </a:r>
            <a:endParaRPr lang="en-US" sz="1400" dirty="0" smtClean="0">
              <a:solidFill>
                <a:srgbClr val="002A5B"/>
              </a:solidFill>
              <a:latin typeface="Articulate" panose="02000503040000020004" pitchFamily="2" charset="0"/>
            </a:endParaRPr>
          </a:p>
        </p:txBody>
      </p:sp>
      <p:sp>
        <p:nvSpPr>
          <p:cNvPr id="2" name="MyBCC Website"/>
          <p:cNvSpPr txBox="1"/>
          <p:nvPr/>
        </p:nvSpPr>
        <p:spPr>
          <a:xfrm>
            <a:off x="2245976" y="5467383"/>
            <a:ext cx="4178772" cy="276999"/>
          </a:xfrm>
          <a:prstGeom prst="rect">
            <a:avLst/>
          </a:prstGeom>
          <a:solidFill>
            <a:schemeClr val="bg1"/>
          </a:solidFill>
        </p:spPr>
        <p:txBody>
          <a:bodyPr wrap="square" rtlCol="0">
            <a:spAutoFit/>
          </a:bodyPr>
          <a:lstStyle/>
          <a:p>
            <a:r>
              <a:rPr lang="en-US" sz="1200" dirty="0" err="1" smtClean="0">
                <a:hlinkClick r:id="rId4"/>
              </a:rPr>
              <a:t>MyBCC</a:t>
            </a:r>
            <a:r>
              <a:rPr lang="en-US" sz="1200" dirty="0" smtClean="0">
                <a:hlinkClick r:id="rId4"/>
              </a:rPr>
              <a:t> Website</a:t>
            </a:r>
            <a:endParaRPr lang="en-US" sz="1200" dirty="0" smtClean="0">
              <a:solidFill>
                <a:srgbClr val="002A5B"/>
              </a:solidFill>
              <a:latin typeface="Articulate" panose="02000503040000020004" pitchFamily="2" charset="0"/>
            </a:endParaRPr>
          </a:p>
        </p:txBody>
      </p:sp>
      <p:grpSp>
        <p:nvGrpSpPr>
          <p:cNvPr id="12" name="Self Service Image" descr="Screen print of MyBCC Webpage with red circle around Self-Service icon" title="MyBCC Screen "/>
          <p:cNvGrpSpPr/>
          <p:nvPr/>
        </p:nvGrpSpPr>
        <p:grpSpPr>
          <a:xfrm>
            <a:off x="6169692" y="2305119"/>
            <a:ext cx="4625896" cy="3032038"/>
            <a:chOff x="6358969" y="2405394"/>
            <a:chExt cx="4625896" cy="3032038"/>
          </a:xfrm>
        </p:grpSpPr>
        <p:pic>
          <p:nvPicPr>
            <p:cNvPr id="46" name="MyBcc Webpage" descr="Image of MyBCC Screen with red circle around Self-Service Icon and red arrow pointing to icon" title="MyBcc Screen Shot"/>
            <p:cNvPicPr>
              <a:picLocks noChangeAspect="1"/>
            </p:cNvPicPr>
            <p:nvPr/>
          </p:nvPicPr>
          <p:blipFill rotWithShape="1">
            <a:blip r:embed="rId5"/>
            <a:srcRect l="16737" t="11737" r="16165" b="10079"/>
            <a:stretch/>
          </p:blipFill>
          <p:spPr>
            <a:xfrm>
              <a:off x="6358969" y="2405394"/>
              <a:ext cx="4625896" cy="3032038"/>
            </a:xfrm>
            <a:prstGeom prst="rect">
              <a:avLst/>
            </a:prstGeom>
            <a:ln>
              <a:noFill/>
            </a:ln>
            <a:effectLst>
              <a:outerShdw blurRad="190500" algn="tl" rotWithShape="0">
                <a:srgbClr val="000000">
                  <a:alpha val="70000"/>
                </a:srgbClr>
              </a:outerShdw>
            </a:effectLst>
          </p:spPr>
        </p:pic>
        <p:sp>
          <p:nvSpPr>
            <p:cNvPr id="47" name="Red Circle 2"/>
            <p:cNvSpPr/>
            <p:nvPr/>
          </p:nvSpPr>
          <p:spPr>
            <a:xfrm>
              <a:off x="7197710" y="3338715"/>
              <a:ext cx="1331992" cy="6430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Red Arrow 2"/>
            <p:cNvCxnSpPr/>
            <p:nvPr/>
          </p:nvCxnSpPr>
          <p:spPr>
            <a:xfrm flipH="1">
              <a:off x="8118222" y="2741173"/>
              <a:ext cx="411480" cy="576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Student Portal Image 1" descr="Screen print of BCC Website with red circle around MyBCC Icon" title="Website Screen Capture"/>
          <p:cNvGrpSpPr/>
          <p:nvPr/>
        </p:nvGrpSpPr>
        <p:grpSpPr>
          <a:xfrm>
            <a:off x="835086" y="2061724"/>
            <a:ext cx="4998786" cy="3275433"/>
            <a:chOff x="835086" y="2061724"/>
            <a:chExt cx="4998786" cy="3275433"/>
          </a:xfrm>
        </p:grpSpPr>
        <p:grpSp>
          <p:nvGrpSpPr>
            <p:cNvPr id="9" name="Group 8"/>
            <p:cNvGrpSpPr/>
            <p:nvPr/>
          </p:nvGrpSpPr>
          <p:grpSpPr>
            <a:xfrm>
              <a:off x="835086" y="2316775"/>
              <a:ext cx="4568533" cy="3020382"/>
              <a:chOff x="5187661" y="2410378"/>
              <a:chExt cx="4440971" cy="2613662"/>
            </a:xfrm>
          </p:grpSpPr>
          <p:pic>
            <p:nvPicPr>
              <p:cNvPr id="5" name="BCC Webpage" descr="Image of front page of BCC website with red circle around MyBCC Icon and red arrow pointing to icon" title="MyBCC Screen Soot"/>
              <p:cNvPicPr>
                <a:picLocks noChangeAspect="1"/>
              </p:cNvPicPr>
              <p:nvPr/>
            </p:nvPicPr>
            <p:blipFill rotWithShape="1">
              <a:blip r:embed="rId6"/>
              <a:srcRect t="4402" b="9926"/>
              <a:stretch/>
            </p:blipFill>
            <p:spPr>
              <a:xfrm>
                <a:off x="5187661" y="2642002"/>
                <a:ext cx="4440971" cy="2382038"/>
              </a:xfrm>
              <a:prstGeom prst="rect">
                <a:avLst/>
              </a:prstGeom>
              <a:ln>
                <a:noFill/>
              </a:ln>
              <a:effectLst>
                <a:outerShdw blurRad="190500" algn="tl" rotWithShape="0">
                  <a:srgbClr val="000000">
                    <a:alpha val="70000"/>
                  </a:srgbClr>
                </a:outerShdw>
              </a:effectLst>
            </p:spPr>
          </p:pic>
          <p:sp>
            <p:nvSpPr>
              <p:cNvPr id="6" name="Red Circle"/>
              <p:cNvSpPr/>
              <p:nvPr/>
            </p:nvSpPr>
            <p:spPr>
              <a:xfrm>
                <a:off x="7744968" y="2779776"/>
                <a:ext cx="676656" cy="2104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Red Arrow"/>
              <p:cNvCxnSpPr/>
              <p:nvPr/>
            </p:nvCxnSpPr>
            <p:spPr>
              <a:xfrm flipH="1">
                <a:off x="8180710" y="2410378"/>
                <a:ext cx="562945" cy="4378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MyBcc Image"/>
            <p:cNvSpPr txBox="1"/>
            <p:nvPr/>
          </p:nvSpPr>
          <p:spPr>
            <a:xfrm>
              <a:off x="4420070" y="2061724"/>
              <a:ext cx="1413802" cy="369332"/>
            </a:xfrm>
            <a:prstGeom prst="rect">
              <a:avLst/>
            </a:prstGeom>
            <a:noFill/>
          </p:spPr>
          <p:txBody>
            <a:bodyPr wrap="square" rtlCol="0">
              <a:spAutoFit/>
            </a:bodyPr>
            <a:lstStyle/>
            <a:p>
              <a:r>
                <a:rPr lang="en-US" b="1" dirty="0" smtClean="0">
                  <a:solidFill>
                    <a:srgbClr val="002A5B"/>
                  </a:solidFill>
                </a:rPr>
                <a:t>My</a:t>
              </a:r>
              <a:r>
                <a:rPr lang="en-US" b="1" dirty="0" smtClean="0"/>
                <a:t> </a:t>
              </a:r>
              <a:r>
                <a:rPr lang="en-US" b="1" dirty="0" smtClean="0">
                  <a:solidFill>
                    <a:srgbClr val="51C1B1"/>
                  </a:solidFill>
                </a:rPr>
                <a:t>BCC</a:t>
              </a:r>
              <a:endParaRPr lang="en-US" b="1" dirty="0">
                <a:solidFill>
                  <a:srgbClr val="51C1B1"/>
                </a:solidFill>
              </a:endParaRPr>
            </a:p>
          </p:txBody>
        </p:sp>
      </p:grpSp>
      <p:sp>
        <p:nvSpPr>
          <p:cNvPr id="3" name="Slide Title Access your Academic Planning Tools"/>
          <p:cNvSpPr>
            <a:spLocks noGrp="1"/>
          </p:cNvSpPr>
          <p:nvPr>
            <p:ph type="title"/>
          </p:nvPr>
        </p:nvSpPr>
        <p:spPr>
          <a:xfrm>
            <a:off x="685800" y="1369172"/>
            <a:ext cx="9469394" cy="898899"/>
          </a:xfrm>
        </p:spPr>
        <p:txBody>
          <a:bodyPr>
            <a:normAutofit fontScale="90000"/>
          </a:bodyPr>
          <a:lstStyle/>
          <a:p>
            <a:r>
              <a:rPr lang="en-US" dirty="0">
                <a:solidFill>
                  <a:srgbClr val="002A5B"/>
                </a:solidFill>
                <a:latin typeface="Articulate" panose="02000503040000020004" pitchFamily="2" charset="0"/>
              </a:rPr>
              <a:t>Access your Academic Planning Tools through Student Portal</a:t>
            </a:r>
            <a:br>
              <a:rPr lang="en-US" dirty="0">
                <a:solidFill>
                  <a:srgbClr val="002A5B"/>
                </a:solidFill>
                <a:latin typeface="Articulate" panose="02000503040000020004" pitchFamily="2" charset="0"/>
              </a:rPr>
            </a:br>
            <a:endParaRPr lang="en-US" dirty="0"/>
          </a:p>
        </p:txBody>
      </p:sp>
    </p:spTree>
    <p:extLst>
      <p:ext uri="{BB962C8B-B14F-4D97-AF65-F5344CB8AC3E}">
        <p14:creationId xmlns:p14="http://schemas.microsoft.com/office/powerpoint/2010/main" val="1219600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cademic Support Contact Inf">
            <a:hlinkClick r:id="rId2" action="ppaction://hlinksldjump"/>
          </p:cNvPr>
          <p:cNvSpPr txBox="1"/>
          <p:nvPr/>
        </p:nvSpPr>
        <p:spPr>
          <a:xfrm>
            <a:off x="6846395" y="4561211"/>
            <a:ext cx="4348358" cy="1323439"/>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sz="1600" dirty="0" smtClean="0"/>
              <a:t>Office of Academic Support </a:t>
            </a:r>
          </a:p>
          <a:p>
            <a:pPr algn="ctr"/>
            <a:r>
              <a:rPr lang="en-US" sz="1600" dirty="0" smtClean="0"/>
              <a:t>Building A, Room 125</a:t>
            </a:r>
          </a:p>
          <a:p>
            <a:pPr algn="ctr"/>
            <a:r>
              <a:rPr lang="en-US" sz="1600" dirty="0" smtClean="0"/>
              <a:t>Summer Hours:  Monday – Thursday 9-4</a:t>
            </a:r>
          </a:p>
          <a:p>
            <a:pPr algn="ctr"/>
            <a:r>
              <a:rPr lang="en-US" sz="1600" dirty="0" smtClean="0"/>
              <a:t>Friday 9-11</a:t>
            </a:r>
          </a:p>
          <a:p>
            <a:pPr algn="ctr"/>
            <a:r>
              <a:rPr lang="en-US" sz="1600" dirty="0" smtClean="0"/>
              <a:t>academicsupport@brunswickcc.edu</a:t>
            </a:r>
          </a:p>
        </p:txBody>
      </p:sp>
      <p:pic>
        <p:nvPicPr>
          <p:cNvPr id="3" name="Intake Advising Image" descr="Photograph of two students with a Success Coach discussing their Program of Study Worksheet  Coach is pointing to Program of Study Worksheet" title="Photo Advis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065" y="1458220"/>
            <a:ext cx="4489018" cy="2994029"/>
          </a:xfrm>
          <a:prstGeom prst="rect">
            <a:avLst/>
          </a:prstGeom>
        </p:spPr>
      </p:pic>
      <p:sp>
        <p:nvSpPr>
          <p:cNvPr id="69" name="Intake Advising Title and Text">
            <a:hlinkClick r:id="rId2" action="ppaction://hlinksldjump"/>
          </p:cNvPr>
          <p:cNvSpPr txBox="1"/>
          <p:nvPr/>
        </p:nvSpPr>
        <p:spPr>
          <a:xfrm>
            <a:off x="415636" y="1873860"/>
            <a:ext cx="6068901" cy="4470455"/>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050" dirty="0" smtClean="0"/>
          </a:p>
          <a:p>
            <a:pPr>
              <a:spcAft>
                <a:spcPts val="1200"/>
              </a:spcAft>
            </a:pPr>
            <a:r>
              <a:rPr lang="en-US" sz="1800" dirty="0" smtClean="0"/>
              <a:t>Your Intake Advising Appointment is </a:t>
            </a:r>
            <a:r>
              <a:rPr lang="en-US" sz="1800" dirty="0"/>
              <a:t>an interactive </a:t>
            </a:r>
            <a:r>
              <a:rPr lang="en-US" sz="1800" dirty="0" smtClean="0"/>
              <a:t>meeting </a:t>
            </a:r>
            <a:r>
              <a:rPr lang="en-US" sz="1800" dirty="0"/>
              <a:t>between </a:t>
            </a:r>
            <a:r>
              <a:rPr lang="en-US" sz="1800" dirty="0" smtClean="0"/>
              <a:t>you and your </a:t>
            </a:r>
            <a:r>
              <a:rPr lang="en-US" sz="1800" dirty="0"/>
              <a:t>Success </a:t>
            </a:r>
            <a:r>
              <a:rPr lang="en-US" sz="1800" dirty="0" smtClean="0"/>
              <a:t>Coach. Your </a:t>
            </a:r>
            <a:r>
              <a:rPr lang="en-US" sz="1800" dirty="0"/>
              <a:t>Success </a:t>
            </a:r>
            <a:r>
              <a:rPr lang="en-US" sz="1800" dirty="0" smtClean="0"/>
              <a:t>Coach:</a:t>
            </a:r>
          </a:p>
          <a:p>
            <a:pPr marL="285750" indent="-285750">
              <a:buFont typeface="Arial" panose="020B0604020202020204" pitchFamily="34" charset="0"/>
              <a:buChar char="•"/>
            </a:pPr>
            <a:r>
              <a:rPr lang="en-US" sz="1800" dirty="0" smtClean="0"/>
              <a:t>helps </a:t>
            </a:r>
            <a:r>
              <a:rPr lang="en-US" sz="1800" dirty="0"/>
              <a:t>smooth out your transition into </a:t>
            </a:r>
            <a:r>
              <a:rPr lang="en-US" sz="1800" dirty="0" smtClean="0"/>
              <a:t>college;</a:t>
            </a:r>
          </a:p>
          <a:p>
            <a:pPr marL="285750" indent="-285750">
              <a:buFont typeface="Arial" panose="020B0604020202020204" pitchFamily="34" charset="0"/>
              <a:buChar char="•"/>
            </a:pPr>
            <a:r>
              <a:rPr lang="en-US" sz="1800" dirty="0" smtClean="0"/>
              <a:t>affirms </a:t>
            </a:r>
            <a:r>
              <a:rPr lang="en-US" sz="1800" dirty="0"/>
              <a:t>your </a:t>
            </a:r>
            <a:r>
              <a:rPr lang="en-US" sz="1800" dirty="0" smtClean="0"/>
              <a:t>selected program </a:t>
            </a:r>
            <a:r>
              <a:rPr lang="en-US" sz="1800" dirty="0"/>
              <a:t>of </a:t>
            </a:r>
            <a:r>
              <a:rPr lang="en-US" sz="1800" dirty="0" smtClean="0"/>
              <a:t>study;</a:t>
            </a:r>
            <a:endParaRPr lang="en-US" sz="1800" dirty="0"/>
          </a:p>
          <a:p>
            <a:pPr marL="285750" lvl="0" indent="-285750">
              <a:buFont typeface="Arial" panose="020B0604020202020204" pitchFamily="34" charset="0"/>
              <a:buChar char="•"/>
            </a:pPr>
            <a:r>
              <a:rPr lang="en-US" sz="1800" dirty="0" smtClean="0"/>
              <a:t>assists you in developing an </a:t>
            </a:r>
            <a:r>
              <a:rPr lang="en-US" sz="1800" dirty="0"/>
              <a:t>individual academic </a:t>
            </a:r>
            <a:r>
              <a:rPr lang="en-US" sz="1800" dirty="0" smtClean="0"/>
              <a:t>plan;</a:t>
            </a:r>
            <a:endParaRPr lang="en-US" sz="1800" dirty="0"/>
          </a:p>
          <a:p>
            <a:pPr marL="285750" lvl="0" indent="-285750">
              <a:buFont typeface="Arial" panose="020B0604020202020204" pitchFamily="34" charset="0"/>
              <a:buChar char="•"/>
            </a:pPr>
            <a:r>
              <a:rPr lang="en-US" sz="1800" dirty="0" smtClean="0"/>
              <a:t>helps you select </a:t>
            </a:r>
            <a:r>
              <a:rPr lang="en-US" sz="1800" dirty="0"/>
              <a:t>the appropriate classes for </a:t>
            </a:r>
            <a:r>
              <a:rPr lang="en-US" sz="1800" dirty="0" smtClean="0"/>
              <a:t>your career goals;</a:t>
            </a:r>
          </a:p>
          <a:p>
            <a:pPr marL="285750" lvl="0" indent="-285750">
              <a:buFont typeface="Arial" panose="020B0604020202020204" pitchFamily="34" charset="0"/>
              <a:buChar char="•"/>
            </a:pPr>
            <a:r>
              <a:rPr lang="en-US" sz="1800" dirty="0" smtClean="0"/>
              <a:t>provides you with support resources; and</a:t>
            </a:r>
          </a:p>
          <a:p>
            <a:pPr marL="285750" indent="-285750">
              <a:buFont typeface="Arial" panose="020B0604020202020204" pitchFamily="34" charset="0"/>
              <a:buChar char="•"/>
            </a:pPr>
            <a:r>
              <a:rPr lang="en-US" sz="1800" dirty="0" smtClean="0"/>
              <a:t>answers </a:t>
            </a:r>
            <a:r>
              <a:rPr lang="en-US" sz="1800" dirty="0"/>
              <a:t>any questions you may </a:t>
            </a:r>
            <a:r>
              <a:rPr lang="en-US" sz="1800" dirty="0" smtClean="0"/>
              <a:t>have about the college, its programs and support resources and services.</a:t>
            </a:r>
            <a:endParaRPr lang="en-US" sz="1800" dirty="0"/>
          </a:p>
          <a:p>
            <a:pPr lvl="0"/>
            <a:endParaRPr lang="en-US" sz="1200" dirty="0"/>
          </a:p>
          <a:p>
            <a:r>
              <a:rPr lang="en-US" sz="1800" dirty="0" smtClean="0"/>
              <a:t>In-person, phone, or Zoom Intake Advising are usually conducted by appointment only.  Drop-ins </a:t>
            </a:r>
            <a:r>
              <a:rPr lang="en-US" sz="1800" dirty="0"/>
              <a:t>are </a:t>
            </a:r>
            <a:r>
              <a:rPr lang="en-US" sz="1800" dirty="0" smtClean="0"/>
              <a:t>not encouraged given unknown wait times.   </a:t>
            </a:r>
          </a:p>
          <a:p>
            <a:endParaRPr lang="en-US" sz="1800" dirty="0"/>
          </a:p>
        </p:txBody>
      </p:sp>
      <p:sp>
        <p:nvSpPr>
          <p:cNvPr id="2" name="Intake Advising Appointment"/>
          <p:cNvSpPr>
            <a:spLocks noGrp="1"/>
          </p:cNvSpPr>
          <p:nvPr>
            <p:ph type="title"/>
          </p:nvPr>
        </p:nvSpPr>
        <p:spPr>
          <a:xfrm>
            <a:off x="415636" y="1182779"/>
            <a:ext cx="5257800" cy="898899"/>
          </a:xfrm>
        </p:spPr>
        <p:txBody>
          <a:bodyPr/>
          <a:lstStyle/>
          <a:p>
            <a:r>
              <a:rPr lang="en-US" dirty="0" smtClean="0"/>
              <a:t>Intake Advising Appointment</a:t>
            </a:r>
            <a:endParaRPr lang="en-US" dirty="0"/>
          </a:p>
        </p:txBody>
      </p:sp>
    </p:spTree>
    <p:extLst>
      <p:ext uri="{BB962C8B-B14F-4D97-AF65-F5344CB8AC3E}">
        <p14:creationId xmlns:p14="http://schemas.microsoft.com/office/powerpoint/2010/main" val="1978979498"/>
      </p:ext>
    </p:extLst>
  </p:cSld>
  <p:clrMapOvr>
    <a:masterClrMapping/>
  </p:clrMapOvr>
  <p:timing>
    <p:tnLst>
      <p:par>
        <p:cTn id="1" dur="indefinite" restart="never" nodeType="tmRoot"/>
      </p:par>
    </p:tnLst>
    <p:bldLst>
      <p:bldP spid="36"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ademic Program Website"/>
          <p:cNvSpPr txBox="1"/>
          <p:nvPr/>
        </p:nvSpPr>
        <p:spPr>
          <a:xfrm>
            <a:off x="7352265" y="5017334"/>
            <a:ext cx="6345936" cy="338554"/>
          </a:xfrm>
          <a:prstGeom prst="rect">
            <a:avLst/>
          </a:prstGeom>
          <a:noFill/>
        </p:spPr>
        <p:txBody>
          <a:bodyPr wrap="square" rtlCol="0">
            <a:spAutoFit/>
          </a:bodyPr>
          <a:lstStyle/>
          <a:p>
            <a:r>
              <a:rPr lang="en-US" sz="1600" dirty="0" smtClean="0">
                <a:hlinkClick r:id="rId3"/>
              </a:rPr>
              <a:t>BCC's Degree Program Webpage</a:t>
            </a:r>
            <a:endParaRPr lang="en-US" sz="1600" dirty="0"/>
          </a:p>
        </p:txBody>
      </p:sp>
      <p:pic>
        <p:nvPicPr>
          <p:cNvPr id="5" name="Degree Program Image" descr="Photo of fire flame lab experiment in Science Class" title="Photo Science Cla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653" y="1603446"/>
            <a:ext cx="4732430" cy="3193057"/>
          </a:xfrm>
          <a:prstGeom prst="rect">
            <a:avLst/>
          </a:prstGeom>
          <a:ln>
            <a:noFill/>
          </a:ln>
          <a:effectLst>
            <a:outerShdw blurRad="292100" dist="139700" dir="2700000" algn="tl" rotWithShape="0">
              <a:srgbClr val="333333">
                <a:alpha val="65000"/>
              </a:srgbClr>
            </a:outerShdw>
          </a:effectLst>
        </p:spPr>
      </p:pic>
      <p:sp>
        <p:nvSpPr>
          <p:cNvPr id="69" name="Slide Content">
            <a:hlinkClick r:id="rId5" action="ppaction://hlinksldjump"/>
          </p:cNvPr>
          <p:cNvSpPr txBox="1"/>
          <p:nvPr/>
        </p:nvSpPr>
        <p:spPr>
          <a:xfrm>
            <a:off x="387626" y="1938130"/>
            <a:ext cx="5792733" cy="5124480"/>
          </a:xfrm>
          <a:prstGeom prst="rect">
            <a:avLst/>
          </a:prstGeom>
          <a:solidFill>
            <a:schemeClr val="bg1">
              <a:alpha val="33000"/>
            </a:schemeClr>
          </a:solidFill>
        </p:spPr>
        <p:txBody>
          <a:bodyPr wrap="square" rtlCol="0">
            <a:spAutoFit/>
          </a:bodyPr>
          <a:lstStyle>
            <a:defPPr>
              <a:defRPr lang="en-US"/>
            </a:defPPr>
            <a:lvl1pPr>
              <a:defRPr sz="2000"/>
            </a:lvl1pPr>
          </a:lstStyle>
          <a:p>
            <a:r>
              <a:rPr lang="en-US" dirty="0" smtClean="0"/>
              <a:t>BCC offers over 29-degrees programs </a:t>
            </a:r>
            <a:r>
              <a:rPr lang="en-US" dirty="0"/>
              <a:t>for </a:t>
            </a:r>
            <a:r>
              <a:rPr lang="en-US" dirty="0" smtClean="0"/>
              <a:t>students </a:t>
            </a:r>
            <a:r>
              <a:rPr lang="en-US" dirty="0"/>
              <a:t>seeking </a:t>
            </a:r>
            <a:r>
              <a:rPr lang="en-US" dirty="0" smtClean="0"/>
              <a:t>a 2-Year Associate degree who may later plan to enroll at University to obtain </a:t>
            </a:r>
            <a:r>
              <a:rPr lang="en-US" dirty="0"/>
              <a:t>a </a:t>
            </a:r>
            <a:r>
              <a:rPr lang="en-US" dirty="0" smtClean="0"/>
              <a:t>4-year baccalaureate degree.  Offerings include:</a:t>
            </a:r>
            <a:endParaRPr lang="en-US" dirty="0"/>
          </a:p>
          <a:p>
            <a:endParaRPr lang="en-US" sz="1100" dirty="0" smtClean="0"/>
          </a:p>
          <a:p>
            <a:pPr lvl="1"/>
            <a:r>
              <a:rPr lang="en-US" sz="2000" i="1" dirty="0" smtClean="0"/>
              <a:t>Associate </a:t>
            </a:r>
            <a:r>
              <a:rPr lang="en-US" sz="2000" i="1" dirty="0"/>
              <a:t>in Applied Science</a:t>
            </a:r>
            <a:endParaRPr lang="en-US" sz="2000" dirty="0"/>
          </a:p>
          <a:p>
            <a:pPr lvl="1"/>
            <a:r>
              <a:rPr lang="en-US" sz="2000" i="1" dirty="0"/>
              <a:t>Associate in </a:t>
            </a:r>
            <a:r>
              <a:rPr lang="en-US" sz="2000" i="1" dirty="0" smtClean="0"/>
              <a:t>Arts</a:t>
            </a:r>
          </a:p>
          <a:p>
            <a:pPr lvl="1"/>
            <a:r>
              <a:rPr lang="en-US" sz="2000" i="1" dirty="0" smtClean="0"/>
              <a:t>Associate in Arts – Business </a:t>
            </a:r>
            <a:r>
              <a:rPr lang="en-US" sz="2000" i="1" dirty="0" smtClean="0"/>
              <a:t>Administration</a:t>
            </a:r>
          </a:p>
          <a:p>
            <a:pPr lvl="1"/>
            <a:r>
              <a:rPr lang="en-US" sz="2000" i="1" dirty="0"/>
              <a:t>Associate in Arts </a:t>
            </a:r>
            <a:r>
              <a:rPr lang="en-US" sz="2000" i="1" dirty="0" smtClean="0"/>
              <a:t>– Teacher Prep</a:t>
            </a:r>
            <a:endParaRPr lang="en-US" sz="2000" i="1" dirty="0" smtClean="0"/>
          </a:p>
          <a:p>
            <a:pPr lvl="1"/>
            <a:r>
              <a:rPr lang="en-US" sz="2000" i="1" dirty="0" smtClean="0"/>
              <a:t>Associate in Engineering</a:t>
            </a:r>
            <a:endParaRPr lang="en-US" sz="2000" dirty="0"/>
          </a:p>
          <a:p>
            <a:pPr lvl="1"/>
            <a:r>
              <a:rPr lang="en-US" sz="2000" i="1" dirty="0"/>
              <a:t>Associate in </a:t>
            </a:r>
            <a:r>
              <a:rPr lang="en-US" sz="2000" i="1" dirty="0" smtClean="0"/>
              <a:t>Science </a:t>
            </a:r>
          </a:p>
          <a:p>
            <a:pPr lvl="1"/>
            <a:r>
              <a:rPr lang="en-US" sz="2000" i="1" dirty="0" smtClean="0"/>
              <a:t>Associate in Science - Computer </a:t>
            </a:r>
            <a:r>
              <a:rPr lang="en-US" sz="2000" i="1" dirty="0" smtClean="0"/>
              <a:t>Science</a:t>
            </a:r>
            <a:endParaRPr lang="en-US" sz="2000" dirty="0"/>
          </a:p>
          <a:p>
            <a:pPr lvl="1"/>
            <a:r>
              <a:rPr lang="en-US" sz="2000" i="1" dirty="0" smtClean="0"/>
              <a:t>Associate in Science- Teacher Prep</a:t>
            </a:r>
            <a:endParaRPr lang="en-US" sz="1600" i="1" dirty="0"/>
          </a:p>
          <a:p>
            <a:r>
              <a:rPr lang="en-US" dirty="0"/>
              <a:t>Check out </a:t>
            </a:r>
            <a:r>
              <a:rPr lang="en-US" dirty="0" smtClean="0"/>
              <a:t>BCC’s </a:t>
            </a:r>
            <a:r>
              <a:rPr lang="en-US" dirty="0">
                <a:hlinkClick r:id="rId6"/>
              </a:rPr>
              <a:t>Career </a:t>
            </a:r>
            <a:r>
              <a:rPr lang="en-US" dirty="0" smtClean="0">
                <a:hlinkClick r:id="rId6"/>
              </a:rPr>
              <a:t>Coach</a:t>
            </a:r>
            <a:r>
              <a:rPr lang="en-US" dirty="0" smtClean="0"/>
              <a:t> webpage to explore careers that link with BCC’s Programs </a:t>
            </a:r>
            <a:r>
              <a:rPr lang="en-US" dirty="0"/>
              <a:t>of Study and local jobs.</a:t>
            </a:r>
          </a:p>
          <a:p>
            <a:endParaRPr lang="en-US" sz="1600" dirty="0"/>
          </a:p>
        </p:txBody>
      </p:sp>
      <p:sp>
        <p:nvSpPr>
          <p:cNvPr id="2" name="Slide Title Degree Programs"/>
          <p:cNvSpPr>
            <a:spLocks noGrp="1"/>
          </p:cNvSpPr>
          <p:nvPr>
            <p:ph type="title"/>
          </p:nvPr>
        </p:nvSpPr>
        <p:spPr>
          <a:xfrm>
            <a:off x="685800" y="824949"/>
            <a:ext cx="5257800" cy="954156"/>
          </a:xfrm>
        </p:spPr>
        <p:txBody>
          <a:bodyPr/>
          <a:lstStyle/>
          <a:p>
            <a:r>
              <a:rPr lang="en-US" dirty="0" smtClean="0"/>
              <a:t>Degree Programs</a:t>
            </a:r>
            <a:endParaRPr lang="en-US" dirty="0"/>
          </a:p>
        </p:txBody>
      </p:sp>
    </p:spTree>
    <p:extLst>
      <p:ext uri="{BB962C8B-B14F-4D97-AF65-F5344CB8AC3E}">
        <p14:creationId xmlns:p14="http://schemas.microsoft.com/office/powerpoint/2010/main" val="2422823188"/>
      </p:ext>
    </p:extLst>
  </p:cSld>
  <p:clrMapOvr>
    <a:masterClrMapping/>
  </p:clrMapOvr>
  <p:timing>
    <p:tnLst>
      <p:par>
        <p:cTn id="1" dur="indefinite" restart="never" nodeType="tmRoot"/>
      </p:par>
    </p:tnLst>
    <p:bldLst>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ademic Program Website"/>
          <p:cNvSpPr txBox="1"/>
          <p:nvPr/>
        </p:nvSpPr>
        <p:spPr>
          <a:xfrm>
            <a:off x="6870563" y="5100160"/>
            <a:ext cx="6345936" cy="338554"/>
          </a:xfrm>
          <a:prstGeom prst="rect">
            <a:avLst/>
          </a:prstGeom>
          <a:noFill/>
        </p:spPr>
        <p:txBody>
          <a:bodyPr wrap="square" rtlCol="0">
            <a:spAutoFit/>
          </a:bodyPr>
          <a:lstStyle/>
          <a:p>
            <a:r>
              <a:rPr lang="en-US" sz="1600" dirty="0" smtClean="0">
                <a:hlinkClick r:id="rId2"/>
              </a:rPr>
              <a:t>BCC's Website:  Professional/Technical Career Programs</a:t>
            </a:r>
            <a:endParaRPr lang="en-US" sz="1600" dirty="0"/>
          </a:p>
        </p:txBody>
      </p:sp>
      <p:grpSp>
        <p:nvGrpSpPr>
          <p:cNvPr id="19" name="Prof/Tech Picture Collage" descr="Collague of Professional Technical Program photographs showing various BCC Career Programs" title="Professional Technical Picture Collague"/>
          <p:cNvGrpSpPr/>
          <p:nvPr/>
        </p:nvGrpSpPr>
        <p:grpSpPr>
          <a:xfrm>
            <a:off x="6870563" y="1446381"/>
            <a:ext cx="4700958" cy="3533817"/>
            <a:chOff x="6870563" y="1446381"/>
            <a:chExt cx="4700958" cy="3533817"/>
          </a:xfrm>
        </p:grpSpPr>
        <p:pic>
          <p:nvPicPr>
            <p:cNvPr id="11" name="Law Gavel" descr="Photograph of Law Gavel" title="Photo of Gav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365" y="1987082"/>
              <a:ext cx="1710156" cy="1700548"/>
            </a:xfrm>
            <a:prstGeom prst="rect">
              <a:avLst/>
            </a:prstGeom>
            <a:ln>
              <a:noFill/>
            </a:ln>
          </p:spPr>
        </p:pic>
        <p:pic>
          <p:nvPicPr>
            <p:cNvPr id="14" name="Fitness Trainer" descr="Photograph of a fitness trainer working with client" title="Photo Fitness Trainer"/>
            <p:cNvPicPr>
              <a:picLocks noChangeAspect="1"/>
            </p:cNvPicPr>
            <p:nvPr/>
          </p:nvPicPr>
          <p:blipFill rotWithShape="1">
            <a:blip r:embed="rId4">
              <a:extLst>
                <a:ext uri="{28A0092B-C50C-407E-A947-70E740481C1C}">
                  <a14:useLocalDpi xmlns:a14="http://schemas.microsoft.com/office/drawing/2010/main" val="0"/>
                </a:ext>
              </a:extLst>
            </a:blip>
            <a:srcRect t="10004"/>
            <a:stretch/>
          </p:blipFill>
          <p:spPr>
            <a:xfrm>
              <a:off x="7087981" y="3210152"/>
              <a:ext cx="1356478" cy="1111049"/>
            </a:xfrm>
            <a:prstGeom prst="rect">
              <a:avLst/>
            </a:prstGeom>
            <a:ln>
              <a:noFill/>
            </a:ln>
          </p:spPr>
        </p:pic>
        <p:pic>
          <p:nvPicPr>
            <p:cNvPr id="13" name="Child Care" descr="Photograph of students working with children" title="Photo to Childcare"/>
            <p:cNvPicPr>
              <a:picLocks noChangeAspect="1"/>
            </p:cNvPicPr>
            <p:nvPr/>
          </p:nvPicPr>
          <p:blipFill rotWithShape="1">
            <a:blip r:embed="rId5">
              <a:extLst>
                <a:ext uri="{28A0092B-C50C-407E-A947-70E740481C1C}">
                  <a14:useLocalDpi xmlns:a14="http://schemas.microsoft.com/office/drawing/2010/main" val="0"/>
                </a:ext>
              </a:extLst>
            </a:blip>
            <a:srcRect t="20288"/>
            <a:stretch/>
          </p:blipFill>
          <p:spPr>
            <a:xfrm>
              <a:off x="7981047" y="3892848"/>
              <a:ext cx="1379340" cy="1087350"/>
            </a:xfrm>
            <a:prstGeom prst="rect">
              <a:avLst/>
            </a:prstGeom>
            <a:ln>
              <a:noFill/>
            </a:ln>
          </p:spPr>
        </p:pic>
        <p:pic>
          <p:nvPicPr>
            <p:cNvPr id="10" name="Law Enforcement" descr="Photograph of student in Law Enforcement Training" title="Photo Law Enforcemen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8671" y="3119320"/>
              <a:ext cx="1409822" cy="1348857"/>
            </a:xfrm>
            <a:prstGeom prst="rect">
              <a:avLst/>
            </a:prstGeom>
            <a:ln>
              <a:noFill/>
            </a:ln>
          </p:spPr>
        </p:pic>
        <p:pic>
          <p:nvPicPr>
            <p:cNvPr id="18" name="Welder" descr="Photograph of a student welding metals" title="Photo Welding"/>
            <p:cNvPicPr>
              <a:picLocks noChangeAspect="1"/>
            </p:cNvPicPr>
            <p:nvPr/>
          </p:nvPicPr>
          <p:blipFill rotWithShape="1">
            <a:blip r:embed="rId7" cstate="print">
              <a:extLst>
                <a:ext uri="{28A0092B-C50C-407E-A947-70E740481C1C}">
                  <a14:useLocalDpi xmlns:a14="http://schemas.microsoft.com/office/drawing/2010/main" val="0"/>
                </a:ext>
              </a:extLst>
            </a:blip>
            <a:srcRect l="10926"/>
            <a:stretch/>
          </p:blipFill>
          <p:spPr>
            <a:xfrm>
              <a:off x="6870563" y="1666859"/>
              <a:ext cx="2327923" cy="1546864"/>
            </a:xfrm>
            <a:prstGeom prst="rect">
              <a:avLst/>
            </a:prstGeom>
            <a:ln>
              <a:noFill/>
            </a:ln>
          </p:spPr>
        </p:pic>
        <p:pic>
          <p:nvPicPr>
            <p:cNvPr id="9" name="Coffee Shop Manager" descr="Photo of a Manager and Employee in a Coffee shop" title="Photo Coffee Shop"/>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9510" y="1446381"/>
              <a:ext cx="1739063" cy="1701865"/>
            </a:xfrm>
            <a:prstGeom prst="rect">
              <a:avLst/>
            </a:prstGeom>
            <a:ln>
              <a:noFill/>
            </a:ln>
          </p:spPr>
        </p:pic>
        <p:pic>
          <p:nvPicPr>
            <p:cNvPr id="8" name="Cosmetology" descr="Photograph of two Cosmetology Students working with a client" title="Photo of Cosmetology Studen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4142" y="2630402"/>
              <a:ext cx="1364098" cy="1272650"/>
            </a:xfrm>
            <a:prstGeom prst="rect">
              <a:avLst/>
            </a:prstGeom>
            <a:ln>
              <a:noFill/>
            </a:ln>
          </p:spPr>
        </p:pic>
      </p:grpSp>
      <p:sp>
        <p:nvSpPr>
          <p:cNvPr id="69" name="Slide Text">
            <a:hlinkClick r:id="rId10" action="ppaction://hlinksldjump"/>
          </p:cNvPr>
          <p:cNvSpPr txBox="1"/>
          <p:nvPr/>
        </p:nvSpPr>
        <p:spPr>
          <a:xfrm>
            <a:off x="707808" y="2095305"/>
            <a:ext cx="5690514" cy="4170372"/>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100" dirty="0" smtClean="0"/>
          </a:p>
          <a:p>
            <a:pPr>
              <a:spcAft>
                <a:spcPts val="1200"/>
              </a:spcAft>
            </a:pPr>
            <a:r>
              <a:rPr lang="en-US" sz="2400" dirty="0" smtClean="0"/>
              <a:t>BCC offers </a:t>
            </a:r>
            <a:r>
              <a:rPr lang="en-US" dirty="0" smtClean="0"/>
              <a:t>additional diploma</a:t>
            </a:r>
            <a:r>
              <a:rPr lang="en-US" dirty="0"/>
              <a:t>, and </a:t>
            </a:r>
            <a:r>
              <a:rPr lang="en-US" dirty="0" smtClean="0"/>
              <a:t>certificate programs </a:t>
            </a:r>
            <a:r>
              <a:rPr lang="en-US" dirty="0"/>
              <a:t>that prepare students for entry-level </a:t>
            </a:r>
            <a:r>
              <a:rPr lang="en-US" dirty="0" smtClean="0"/>
              <a:t>jobs in the community.  These </a:t>
            </a:r>
            <a:r>
              <a:rPr lang="en-US" dirty="0"/>
              <a:t>programs </a:t>
            </a:r>
            <a:r>
              <a:rPr lang="en-US" dirty="0" smtClean="0"/>
              <a:t>are a stepping stone to an Applied Science Degree and provide </a:t>
            </a:r>
            <a:r>
              <a:rPr lang="en-US" dirty="0"/>
              <a:t>students with specialized training and skills that </a:t>
            </a:r>
            <a:r>
              <a:rPr lang="en-US" dirty="0" smtClean="0"/>
              <a:t>enable </a:t>
            </a:r>
            <a:r>
              <a:rPr lang="en-US" dirty="0"/>
              <a:t>them to become employable and competent in their </a:t>
            </a:r>
            <a:r>
              <a:rPr lang="en-US" dirty="0" smtClean="0"/>
              <a:t>discipline, and </a:t>
            </a:r>
            <a:r>
              <a:rPr lang="en-US" dirty="0"/>
              <a:t>in many cases, earn industry-recognized certifications.  </a:t>
            </a:r>
            <a:endParaRPr lang="en-US" dirty="0" smtClean="0"/>
          </a:p>
          <a:p>
            <a:r>
              <a:rPr lang="en-US" dirty="0" smtClean="0"/>
              <a:t>Students who complete career programs also earn credit towards completing a 2-year Applied Science Degree to enter into a University at Junior status to complete </a:t>
            </a:r>
            <a:r>
              <a:rPr lang="en-US" dirty="0"/>
              <a:t>a baccalaureate </a:t>
            </a:r>
            <a:r>
              <a:rPr lang="en-US" dirty="0" smtClean="0"/>
              <a:t>program.</a:t>
            </a:r>
            <a:endParaRPr lang="en-US" sz="2400" dirty="0"/>
          </a:p>
        </p:txBody>
      </p:sp>
      <p:sp>
        <p:nvSpPr>
          <p:cNvPr id="2" name="Slide Title Career Programs"/>
          <p:cNvSpPr>
            <a:spLocks noGrp="1"/>
          </p:cNvSpPr>
          <p:nvPr>
            <p:ph type="title"/>
          </p:nvPr>
        </p:nvSpPr>
        <p:spPr/>
        <p:txBody>
          <a:bodyPr/>
          <a:lstStyle/>
          <a:p>
            <a:r>
              <a:rPr lang="en-US" dirty="0" smtClean="0"/>
              <a:t>Career Programs</a:t>
            </a:r>
            <a:endParaRPr lang="en-US" dirty="0"/>
          </a:p>
        </p:txBody>
      </p:sp>
    </p:spTree>
    <p:extLst>
      <p:ext uri="{BB962C8B-B14F-4D97-AF65-F5344CB8AC3E}">
        <p14:creationId xmlns:p14="http://schemas.microsoft.com/office/powerpoint/2010/main" val="3629850606"/>
      </p:ext>
    </p:extLst>
  </p:cSld>
  <p:clrMapOvr>
    <a:masterClrMapping/>
  </p:clrMapOvr>
  <p:timing>
    <p:tnLst>
      <p:par>
        <p:cTn id="1" dur="indefinite" restart="never" nodeType="tmRoot"/>
      </p:par>
    </p:tnLst>
    <p:bldLst>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Health Science Programs Title and Text">
            <a:hlinkClick r:id="rId2" action="ppaction://hlinksldjump"/>
          </p:cNvPr>
          <p:cNvSpPr txBox="1"/>
          <p:nvPr/>
        </p:nvSpPr>
        <p:spPr>
          <a:xfrm>
            <a:off x="332511" y="1818621"/>
            <a:ext cx="6038642" cy="5909310"/>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800" dirty="0" smtClean="0"/>
          </a:p>
          <a:p>
            <a:pPr>
              <a:spcAft>
                <a:spcPts val="1200"/>
              </a:spcAft>
            </a:pPr>
            <a:r>
              <a:rPr lang="en-US" dirty="0"/>
              <a:t>Health Sciences Programs prepare graduates to be clinical professionals in healthcare provider’s offices, hospitals, and other businesses in the healthcare industry</a:t>
            </a:r>
            <a:r>
              <a:rPr lang="en-US" dirty="0" smtClean="0"/>
              <a:t>.</a:t>
            </a:r>
          </a:p>
          <a:p>
            <a:pPr fontAlgn="base"/>
            <a:r>
              <a:rPr lang="en-US" dirty="0"/>
              <a:t>Both the Associate Degree Nursing and Practical Nursing programs have competitive admission </a:t>
            </a:r>
            <a:r>
              <a:rPr lang="en-US" dirty="0" smtClean="0"/>
              <a:t>processes and you must apply for admission to these programs.  </a:t>
            </a:r>
          </a:p>
          <a:p>
            <a:pPr fontAlgn="base"/>
            <a:endParaRPr lang="en-US" dirty="0"/>
          </a:p>
          <a:p>
            <a:pPr fontAlgn="base"/>
            <a:r>
              <a:rPr lang="en-US" dirty="0"/>
              <a:t>Emergency Medical Science curriculum provides individuals with the knowledge, skills and attributes to provide advanced emergency medical care as a paramedic for critical and emergent patients </a:t>
            </a:r>
            <a:r>
              <a:rPr lang="en-US" dirty="0" smtClean="0"/>
              <a:t>and </a:t>
            </a:r>
            <a:r>
              <a:rPr lang="en-US" dirty="0"/>
              <a:t>serve as a link from the scene into the healthcare system.</a:t>
            </a:r>
          </a:p>
          <a:p>
            <a:pPr fontAlgn="base"/>
            <a:endParaRPr lang="en-US" dirty="0"/>
          </a:p>
          <a:p>
            <a:pPr>
              <a:spcAft>
                <a:spcPts val="1200"/>
              </a:spcAft>
            </a:pPr>
            <a:endParaRPr lang="en-US" dirty="0"/>
          </a:p>
          <a:p>
            <a:r>
              <a:rPr lang="en-US" dirty="0"/>
              <a:t/>
            </a:r>
            <a:br>
              <a:rPr lang="en-US" dirty="0"/>
            </a:br>
            <a:endParaRPr lang="en-US" dirty="0"/>
          </a:p>
        </p:txBody>
      </p:sp>
      <p:sp>
        <p:nvSpPr>
          <p:cNvPr id="6" name="Health Science Website"/>
          <p:cNvSpPr txBox="1"/>
          <p:nvPr/>
        </p:nvSpPr>
        <p:spPr>
          <a:xfrm>
            <a:off x="7490549" y="5120522"/>
            <a:ext cx="6345936" cy="338554"/>
          </a:xfrm>
          <a:prstGeom prst="rect">
            <a:avLst/>
          </a:prstGeom>
          <a:noFill/>
        </p:spPr>
        <p:txBody>
          <a:bodyPr wrap="square" rtlCol="0">
            <a:spAutoFit/>
          </a:bodyPr>
          <a:lstStyle/>
          <a:p>
            <a:r>
              <a:rPr lang="en-US" sz="1600" dirty="0" smtClean="0">
                <a:hlinkClick r:id="rId3"/>
              </a:rPr>
              <a:t>BCC's Website: Health Science Programs</a:t>
            </a:r>
            <a:endParaRPr lang="en-US" sz="1600" dirty="0"/>
          </a:p>
        </p:txBody>
      </p:sp>
      <p:grpSp>
        <p:nvGrpSpPr>
          <p:cNvPr id="21" name="Health Science Program Image" descr="Group of Nursing and EMS Pictures of Students with Patients or working on the job" title="Health Science Picture Collague"/>
          <p:cNvGrpSpPr/>
          <p:nvPr/>
        </p:nvGrpSpPr>
        <p:grpSpPr>
          <a:xfrm>
            <a:off x="6941727" y="1474066"/>
            <a:ext cx="4575884" cy="3546071"/>
            <a:chOff x="6941727" y="1474066"/>
            <a:chExt cx="4575884" cy="3546071"/>
          </a:xfrm>
        </p:grpSpPr>
        <p:pic>
          <p:nvPicPr>
            <p:cNvPr id="2" name="Paramedics" descr="Photograph of a group of paramedics working on a patient" title="Photo of EMS"/>
            <p:cNvPicPr>
              <a:picLocks noChangeAspect="1"/>
            </p:cNvPicPr>
            <p:nvPr/>
          </p:nvPicPr>
          <p:blipFill rotWithShape="1">
            <a:blip r:embed="rId4" cstate="print">
              <a:extLst>
                <a:ext uri="{28A0092B-C50C-407E-A947-70E740481C1C}">
                  <a14:useLocalDpi xmlns:a14="http://schemas.microsoft.com/office/drawing/2010/main" val="0"/>
                </a:ext>
              </a:extLst>
            </a:blip>
            <a:srcRect l="2260"/>
            <a:stretch/>
          </p:blipFill>
          <p:spPr>
            <a:xfrm>
              <a:off x="8704545" y="1474066"/>
              <a:ext cx="2813066" cy="1989975"/>
            </a:xfrm>
            <a:prstGeom prst="rect">
              <a:avLst/>
            </a:prstGeom>
          </p:spPr>
        </p:pic>
        <p:pic>
          <p:nvPicPr>
            <p:cNvPr id="20" name="Nurse with Stethescope" descr="Nurse with stethescope in ears working with a patient" title="Nurse with stethescope"/>
            <p:cNvPicPr>
              <a:picLocks noChangeAspect="1"/>
            </p:cNvPicPr>
            <p:nvPr/>
          </p:nvPicPr>
          <p:blipFill rotWithShape="1">
            <a:blip r:embed="rId5">
              <a:extLst>
                <a:ext uri="{28A0092B-C50C-407E-A947-70E740481C1C}">
                  <a14:useLocalDpi xmlns:a14="http://schemas.microsoft.com/office/drawing/2010/main" val="0"/>
                </a:ext>
              </a:extLst>
            </a:blip>
            <a:srcRect l="32280" t="12356" r="3521"/>
            <a:stretch/>
          </p:blipFill>
          <p:spPr>
            <a:xfrm>
              <a:off x="6941727" y="1870902"/>
              <a:ext cx="1955386" cy="2531618"/>
            </a:xfrm>
            <a:prstGeom prst="rect">
              <a:avLst/>
            </a:prstGeom>
          </p:spPr>
        </p:pic>
        <p:pic>
          <p:nvPicPr>
            <p:cNvPr id="15" name="Nurses with Patient" descr="Photograph of two nurses beside a patients bed" title="Photograph Nurses with Patient"/>
            <p:cNvPicPr>
              <a:picLocks noChangeAspect="1"/>
            </p:cNvPicPr>
            <p:nvPr/>
          </p:nvPicPr>
          <p:blipFill rotWithShape="1">
            <a:blip r:embed="rId6">
              <a:extLst>
                <a:ext uri="{28A0092B-C50C-407E-A947-70E740481C1C}">
                  <a14:useLocalDpi xmlns:a14="http://schemas.microsoft.com/office/drawing/2010/main" val="0"/>
                </a:ext>
              </a:extLst>
            </a:blip>
            <a:srcRect l="7783"/>
            <a:stretch/>
          </p:blipFill>
          <p:spPr>
            <a:xfrm>
              <a:off x="8037560" y="3267385"/>
              <a:ext cx="2333144" cy="1752752"/>
            </a:xfrm>
            <a:prstGeom prst="rect">
              <a:avLst/>
            </a:prstGeom>
          </p:spPr>
        </p:pic>
        <p:pic>
          <p:nvPicPr>
            <p:cNvPr id="7" name="Nurse on the Phone" descr="Photograph of Nurse sitting in front of a computer on the phone " title="Photograph Nurse on Phone"/>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0458"/>
            <a:stretch/>
          </p:blipFill>
          <p:spPr>
            <a:xfrm>
              <a:off x="9556058" y="2421802"/>
              <a:ext cx="1669751" cy="2156246"/>
            </a:xfrm>
            <a:prstGeom prst="rect">
              <a:avLst/>
            </a:prstGeom>
          </p:spPr>
        </p:pic>
      </p:grpSp>
      <p:sp>
        <p:nvSpPr>
          <p:cNvPr id="3" name="Slide Title Health Science Programs"/>
          <p:cNvSpPr>
            <a:spLocks noGrp="1"/>
          </p:cNvSpPr>
          <p:nvPr>
            <p:ph type="title"/>
          </p:nvPr>
        </p:nvSpPr>
        <p:spPr>
          <a:xfrm>
            <a:off x="332510" y="1369171"/>
            <a:ext cx="5257800" cy="898899"/>
          </a:xfrm>
        </p:spPr>
        <p:txBody>
          <a:bodyPr/>
          <a:lstStyle/>
          <a:p>
            <a:r>
              <a:rPr lang="en-US" dirty="0" smtClean="0"/>
              <a:t>Health Science Programs</a:t>
            </a:r>
            <a:endParaRPr lang="en-US" dirty="0"/>
          </a:p>
        </p:txBody>
      </p:sp>
    </p:spTree>
    <p:extLst>
      <p:ext uri="{BB962C8B-B14F-4D97-AF65-F5344CB8AC3E}">
        <p14:creationId xmlns:p14="http://schemas.microsoft.com/office/powerpoint/2010/main" val="370687988"/>
      </p:ext>
    </p:extLst>
  </p:cSld>
  <p:clrMapOvr>
    <a:masterClrMapping/>
  </p:clrMapOvr>
  <p:timing>
    <p:tnLst>
      <p:par>
        <p:cTn id="1" dur="indefinite" restart="never" nodeType="tmRoot"/>
      </p:par>
    </p:tnLst>
    <p:bldLst>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Class Image" descr="Students sitting at a table within the Learning Resource Center using their laptops" title="Student in Library"/>
          <p:cNvPicPr>
            <a:picLocks noChangeAspect="1"/>
          </p:cNvPicPr>
          <p:nvPr/>
        </p:nvPicPr>
        <p:blipFill rotWithShape="1">
          <a:blip r:embed="rId2" cstate="print">
            <a:extLst>
              <a:ext uri="{28A0092B-C50C-407E-A947-70E740481C1C}">
                <a14:useLocalDpi xmlns:a14="http://schemas.microsoft.com/office/drawing/2010/main" val="0"/>
              </a:ext>
            </a:extLst>
          </a:blip>
          <a:srcRect l="40622" t="9660" r="-40622" b="17007"/>
          <a:stretch/>
        </p:blipFill>
        <p:spPr>
          <a:xfrm>
            <a:off x="8146692" y="1392253"/>
            <a:ext cx="6030970" cy="2948475"/>
          </a:xfrm>
          <a:prstGeom prst="rect">
            <a:avLst/>
          </a:prstGeom>
        </p:spPr>
      </p:pic>
      <p:sp>
        <p:nvSpPr>
          <p:cNvPr id="35" name="Slide Text Paragraph 3">
            <a:hlinkClick r:id="rId3" action="ppaction://hlinksldjump"/>
          </p:cNvPr>
          <p:cNvSpPr txBox="1"/>
          <p:nvPr/>
        </p:nvSpPr>
        <p:spPr>
          <a:xfrm>
            <a:off x="466252" y="4885065"/>
            <a:ext cx="11092564" cy="1569660"/>
          </a:xfrm>
          <a:prstGeom prst="rect">
            <a:avLst/>
          </a:prstGeom>
          <a:solidFill>
            <a:schemeClr val="bg1">
              <a:alpha val="33000"/>
            </a:schemeClr>
          </a:solidFill>
        </p:spPr>
        <p:txBody>
          <a:bodyPr wrap="square" rtlCol="0">
            <a:spAutoFit/>
          </a:bodyPr>
          <a:lstStyle>
            <a:defPPr>
              <a:defRPr lang="en-US"/>
            </a:defPPr>
            <a:lvl1pPr>
              <a:defRPr sz="2000"/>
            </a:lvl1pPr>
          </a:lstStyle>
          <a:p>
            <a:r>
              <a:rPr lang="en-US" sz="1600" b="1" dirty="0" smtClean="0"/>
              <a:t>What </a:t>
            </a:r>
            <a:r>
              <a:rPr lang="en-US" sz="1600" b="1" dirty="0"/>
              <a:t>Online Courses </a:t>
            </a:r>
            <a:r>
              <a:rPr lang="en-US" sz="1600" b="1" dirty="0" smtClean="0"/>
              <a:t>Are Not</a:t>
            </a:r>
            <a:r>
              <a:rPr lang="en-US" sz="1800" b="1" dirty="0"/>
              <a:t/>
            </a:r>
            <a:br>
              <a:rPr lang="en-US" sz="1800" b="1" dirty="0"/>
            </a:br>
            <a:r>
              <a:rPr lang="en-US" sz="1600" dirty="0"/>
              <a:t>Students sometimes believe that online courses are an easy alternative to the traditional method of classroom instruction and that there won't be as much work. In most instances, this is </a:t>
            </a:r>
            <a:r>
              <a:rPr lang="en-US" sz="1600" b="1" dirty="0" smtClean="0"/>
              <a:t>not true</a:t>
            </a:r>
            <a:r>
              <a:rPr lang="en-US" sz="1600" dirty="0" smtClean="0"/>
              <a:t>. </a:t>
            </a:r>
            <a:r>
              <a:rPr lang="en-US" sz="1600" dirty="0"/>
              <a:t>Online courses are just as rigorous as any on-campus course, sometimes </a:t>
            </a:r>
            <a:r>
              <a:rPr lang="en-US" sz="1600" dirty="0" smtClean="0"/>
              <a:t>more.  This method </a:t>
            </a:r>
            <a:r>
              <a:rPr lang="en-US" sz="1600" dirty="0"/>
              <a:t>of </a:t>
            </a:r>
            <a:r>
              <a:rPr lang="en-US" sz="1600" dirty="0" smtClean="0"/>
              <a:t>instruction </a:t>
            </a:r>
            <a:r>
              <a:rPr lang="en-US" sz="1600" dirty="0"/>
              <a:t>places more responsibility for learning on you, the student. </a:t>
            </a:r>
            <a:r>
              <a:rPr lang="en-US" sz="1600" dirty="0" smtClean="0"/>
              <a:t> You </a:t>
            </a:r>
            <a:r>
              <a:rPr lang="en-US" sz="1600" dirty="0"/>
              <a:t>do not have an instructor physically in the classroom giving you your next assignment or reminding you of due dates. </a:t>
            </a:r>
            <a:r>
              <a:rPr lang="en-US" sz="1600" dirty="0" smtClean="0"/>
              <a:t>Obtaining feedback </a:t>
            </a:r>
            <a:r>
              <a:rPr lang="en-US" sz="1600" dirty="0"/>
              <a:t>and </a:t>
            </a:r>
            <a:r>
              <a:rPr lang="en-US" sz="1600" dirty="0" smtClean="0"/>
              <a:t>answers </a:t>
            </a:r>
            <a:r>
              <a:rPr lang="en-US" sz="1600" dirty="0"/>
              <a:t>to your </a:t>
            </a:r>
            <a:r>
              <a:rPr lang="en-US" sz="1600" dirty="0" smtClean="0"/>
              <a:t>questions is</a:t>
            </a:r>
            <a:r>
              <a:rPr lang="en-US" sz="1600" b="1" dirty="0" smtClean="0"/>
              <a:t> not real time</a:t>
            </a:r>
            <a:r>
              <a:rPr lang="en-US" sz="1600" dirty="0" smtClean="0"/>
              <a:t>.  In some instances, it can take up to 24 hour before you receive a response.</a:t>
            </a:r>
            <a:endParaRPr lang="en-US" sz="1600" dirty="0"/>
          </a:p>
        </p:txBody>
      </p:sp>
      <p:sp>
        <p:nvSpPr>
          <p:cNvPr id="69" name="Slide Text Paragraph 1 and 2">
            <a:hlinkClick r:id="rId3" action="ppaction://hlinksldjump"/>
          </p:cNvPr>
          <p:cNvSpPr txBox="1"/>
          <p:nvPr/>
        </p:nvSpPr>
        <p:spPr>
          <a:xfrm>
            <a:off x="466252" y="2199508"/>
            <a:ext cx="7423119" cy="2492990"/>
          </a:xfrm>
          <a:prstGeom prst="rect">
            <a:avLst/>
          </a:prstGeom>
          <a:solidFill>
            <a:schemeClr val="bg1">
              <a:alpha val="33000"/>
            </a:schemeClr>
          </a:solidFill>
        </p:spPr>
        <p:txBody>
          <a:bodyPr wrap="square" rtlCol="0">
            <a:spAutoFit/>
          </a:bodyPr>
          <a:lstStyle>
            <a:defPPr>
              <a:defRPr lang="en-US"/>
            </a:defPPr>
            <a:lvl1pPr>
              <a:defRPr sz="2000"/>
            </a:lvl1pPr>
          </a:lstStyle>
          <a:p>
            <a:r>
              <a:rPr lang="en-US" sz="1600" dirty="0" smtClean="0"/>
              <a:t>Online classes are usually recommended for second semester students and those who have previous online learning experience; however, sometimes they are unavoidable.  </a:t>
            </a:r>
          </a:p>
          <a:p>
            <a:endParaRPr lang="en-US" sz="1200" b="1" dirty="0"/>
          </a:p>
          <a:p>
            <a:r>
              <a:rPr lang="en-US" sz="1600" b="1" dirty="0" smtClean="0"/>
              <a:t>Why Online </a:t>
            </a:r>
            <a:r>
              <a:rPr lang="en-US" sz="1600" b="1" dirty="0"/>
              <a:t>Classes?</a:t>
            </a:r>
            <a:r>
              <a:rPr lang="en-US" dirty="0"/>
              <a:t/>
            </a:r>
            <a:br>
              <a:rPr lang="en-US" dirty="0"/>
            </a:br>
            <a:r>
              <a:rPr lang="en-US" sz="1600" dirty="0"/>
              <a:t>Online courses </a:t>
            </a:r>
            <a:r>
              <a:rPr lang="en-US" sz="1600" dirty="0" smtClean="0"/>
              <a:t>are </a:t>
            </a:r>
            <a:r>
              <a:rPr lang="en-US" sz="1600" dirty="0"/>
              <a:t>effective and flexible </a:t>
            </a:r>
            <a:r>
              <a:rPr lang="en-US" sz="1600" dirty="0" smtClean="0"/>
              <a:t>and provides </a:t>
            </a:r>
            <a:r>
              <a:rPr lang="en-US" sz="1600" dirty="0"/>
              <a:t>a chance for anyone, located anywhere, without restrictions, to have access to the educational </a:t>
            </a:r>
            <a:r>
              <a:rPr lang="en-US" sz="1600" dirty="0" smtClean="0"/>
              <a:t>opportunities.  You learn the </a:t>
            </a:r>
            <a:r>
              <a:rPr lang="en-US" sz="1600" dirty="0"/>
              <a:t>same content </a:t>
            </a:r>
            <a:r>
              <a:rPr lang="en-US" sz="1600" dirty="0" smtClean="0"/>
              <a:t>of classes taught on-campus</a:t>
            </a:r>
            <a:r>
              <a:rPr lang="en-US" sz="1600" dirty="0"/>
              <a:t>. </a:t>
            </a:r>
            <a:r>
              <a:rPr lang="en-US" sz="1600" dirty="0" smtClean="0"/>
              <a:t>However, succeeding </a:t>
            </a:r>
            <a:r>
              <a:rPr lang="en-US" sz="1600" dirty="0"/>
              <a:t>in </a:t>
            </a:r>
            <a:r>
              <a:rPr lang="en-US" sz="1600" dirty="0" smtClean="0"/>
              <a:t>online </a:t>
            </a:r>
            <a:r>
              <a:rPr lang="en-US" sz="1600" dirty="0"/>
              <a:t>courses means </a:t>
            </a:r>
            <a:r>
              <a:rPr lang="en-US" sz="1600" dirty="0" smtClean="0"/>
              <a:t>you need to be motivated, self-disciplined, and organized. When enrolling in an online course you </a:t>
            </a:r>
            <a:r>
              <a:rPr lang="en-US" sz="1600" dirty="0"/>
              <a:t>should </a:t>
            </a:r>
            <a:r>
              <a:rPr lang="en-US" sz="1600" dirty="0" smtClean="0"/>
              <a:t>have access to, and be comfortable </a:t>
            </a:r>
            <a:r>
              <a:rPr lang="en-US" sz="1600" dirty="0"/>
              <a:t>using </a:t>
            </a:r>
            <a:r>
              <a:rPr lang="en-US" sz="1600" dirty="0" smtClean="0"/>
              <a:t>a computer and the Internet.</a:t>
            </a:r>
            <a:endParaRPr lang="en-US" b="1" dirty="0" smtClean="0"/>
          </a:p>
        </p:txBody>
      </p:sp>
      <p:sp>
        <p:nvSpPr>
          <p:cNvPr id="3" name="Slide Title Online Classes"/>
          <p:cNvSpPr>
            <a:spLocks noGrp="1"/>
          </p:cNvSpPr>
          <p:nvPr>
            <p:ph type="title"/>
          </p:nvPr>
        </p:nvSpPr>
        <p:spPr>
          <a:xfrm>
            <a:off x="466252" y="1287154"/>
            <a:ext cx="5257800" cy="898899"/>
          </a:xfrm>
        </p:spPr>
        <p:txBody>
          <a:bodyPr/>
          <a:lstStyle/>
          <a:p>
            <a:r>
              <a:rPr lang="en-US" dirty="0" smtClean="0"/>
              <a:t>Online Classes</a:t>
            </a:r>
            <a:endParaRPr lang="en-US" dirty="0"/>
          </a:p>
        </p:txBody>
      </p:sp>
    </p:spTree>
    <p:extLst>
      <p:ext uri="{BB962C8B-B14F-4D97-AF65-F5344CB8AC3E}">
        <p14:creationId xmlns:p14="http://schemas.microsoft.com/office/powerpoint/2010/main" val="2205795551"/>
      </p:ext>
    </p:extLst>
  </p:cSld>
  <p:clrMapOvr>
    <a:masterClrMapping/>
  </p:clrMapOvr>
  <p:timing>
    <p:tnLst>
      <p:par>
        <p:cTn id="1" dur="indefinite" restart="never" nodeType="tmRoot"/>
      </p:par>
    </p:tnLst>
    <p:bldLst>
      <p:bldP spid="35"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xpect the Unexpected" descr="Text box containing words &quot;Expect the Unexpected!&quot;" title="Text Image">
            <a:hlinkClick r:id="rId2" action="ppaction://hlinksldjump"/>
          </p:cNvPr>
          <p:cNvSpPr txBox="1"/>
          <p:nvPr/>
        </p:nvSpPr>
        <p:spPr>
          <a:xfrm>
            <a:off x="7507529" y="3741265"/>
            <a:ext cx="3416107" cy="1354217"/>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000" dirty="0" smtClean="0"/>
          </a:p>
          <a:p>
            <a:r>
              <a:rPr lang="en-US" sz="2400" b="1" i="1" dirty="0" smtClean="0">
                <a:solidFill>
                  <a:srgbClr val="002A5C"/>
                </a:solidFill>
              </a:rPr>
              <a:t>Expect the Unexpected!</a:t>
            </a:r>
          </a:p>
          <a:p>
            <a:endParaRPr lang="en-US" sz="1600" dirty="0"/>
          </a:p>
          <a:p>
            <a:pPr lvl="0"/>
            <a:r>
              <a:rPr lang="en-US" sz="1600" dirty="0"/>
              <a:t> </a:t>
            </a:r>
          </a:p>
          <a:p>
            <a:r>
              <a:rPr lang="en-US" sz="1600" dirty="0"/>
              <a:t> </a:t>
            </a:r>
          </a:p>
        </p:txBody>
      </p:sp>
      <p:pic>
        <p:nvPicPr>
          <p:cNvPr id="39" name="Onnline Success Picture" descr="Students sitting in grass sharing notes from notebooks and Computer tablet" title="Students Sitting in Gr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09181" y="1866769"/>
            <a:ext cx="4936831" cy="1911031"/>
          </a:xfrm>
          <a:prstGeom prst="rect">
            <a:avLst/>
          </a:prstGeom>
        </p:spPr>
      </p:pic>
      <p:sp>
        <p:nvSpPr>
          <p:cNvPr id="37" name="Text Paragraph 3">
            <a:hlinkClick r:id="rId2" action="ppaction://hlinksldjump"/>
          </p:cNvPr>
          <p:cNvSpPr txBox="1"/>
          <p:nvPr/>
        </p:nvSpPr>
        <p:spPr>
          <a:xfrm>
            <a:off x="685800" y="5095482"/>
            <a:ext cx="10837948" cy="1661993"/>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800" dirty="0" smtClean="0"/>
          </a:p>
          <a:p>
            <a:r>
              <a:rPr lang="en-US" sz="1800" dirty="0" smtClean="0"/>
              <a:t>Have </a:t>
            </a:r>
            <a:r>
              <a:rPr lang="en-US" sz="1800" dirty="0"/>
              <a:t>a backup </a:t>
            </a:r>
            <a:r>
              <a:rPr lang="en-US" sz="1800" dirty="0" smtClean="0"/>
              <a:t>plan </a:t>
            </a:r>
            <a:r>
              <a:rPr lang="en-US" sz="1800" dirty="0"/>
              <a:t>in case your </a:t>
            </a:r>
            <a:r>
              <a:rPr lang="en-US" sz="1800" dirty="0" smtClean="0"/>
              <a:t>computer </a:t>
            </a:r>
            <a:r>
              <a:rPr lang="en-US" sz="1800" dirty="0"/>
              <a:t>breaks </a:t>
            </a:r>
            <a:r>
              <a:rPr lang="en-US" sz="1800" dirty="0" smtClean="0"/>
              <a:t>or you lose access to the Internet.  Know who to contact if you need technical assistance or help with 3</a:t>
            </a:r>
            <a:r>
              <a:rPr lang="en-US" sz="1800" baseline="30000" dirty="0" smtClean="0"/>
              <a:t>rd</a:t>
            </a:r>
            <a:r>
              <a:rPr lang="en-US" sz="1800" dirty="0" smtClean="0"/>
              <a:t> party software.  </a:t>
            </a:r>
          </a:p>
          <a:p>
            <a:endParaRPr lang="en-US" sz="1600" dirty="0"/>
          </a:p>
          <a:p>
            <a:pPr lvl="0"/>
            <a:r>
              <a:rPr lang="en-US" sz="1600" dirty="0"/>
              <a:t> </a:t>
            </a:r>
          </a:p>
          <a:p>
            <a:r>
              <a:rPr lang="en-US" sz="1600" dirty="0"/>
              <a:t> </a:t>
            </a:r>
          </a:p>
        </p:txBody>
      </p:sp>
      <p:sp>
        <p:nvSpPr>
          <p:cNvPr id="69" name="Text Bullet Points Paragraph 1 and 2">
            <a:hlinkClick r:id="rId2" action="ppaction://hlinksldjump"/>
          </p:cNvPr>
          <p:cNvSpPr txBox="1"/>
          <p:nvPr/>
        </p:nvSpPr>
        <p:spPr>
          <a:xfrm>
            <a:off x="676894" y="2268071"/>
            <a:ext cx="5214388" cy="3185487"/>
          </a:xfrm>
          <a:prstGeom prst="rect">
            <a:avLst/>
          </a:prstGeom>
          <a:solidFill>
            <a:schemeClr val="bg1">
              <a:alpha val="33000"/>
            </a:schemeClr>
          </a:solidFill>
        </p:spPr>
        <p:txBody>
          <a:bodyPr wrap="square" rtlCol="0">
            <a:spAutoFit/>
          </a:bodyPr>
          <a:lstStyle>
            <a:defPPr>
              <a:defRPr lang="en-US"/>
            </a:defPPr>
            <a:lvl1pPr>
              <a:defRPr sz="2000"/>
            </a:lvl1pPr>
          </a:lstStyle>
          <a:p>
            <a:pPr>
              <a:spcAft>
                <a:spcPts val="600"/>
              </a:spcAft>
            </a:pPr>
            <a:r>
              <a:rPr lang="en-US" sz="1800" dirty="0" smtClean="0"/>
              <a:t>You should already know how to:  </a:t>
            </a:r>
            <a:endParaRPr lang="en-US" sz="1800" dirty="0"/>
          </a:p>
          <a:p>
            <a:pPr marL="285750" lvl="0" indent="-285750">
              <a:buFont typeface="Arial" panose="020B0604020202020204" pitchFamily="34" charset="0"/>
              <a:buChar char="•"/>
            </a:pPr>
            <a:r>
              <a:rPr lang="en-US" sz="1800" dirty="0" smtClean="0"/>
              <a:t>Operate a computer </a:t>
            </a:r>
            <a:endParaRPr lang="en-US" sz="1800" dirty="0"/>
          </a:p>
          <a:p>
            <a:pPr marL="285750" indent="-285750">
              <a:buFont typeface="Arial" panose="020B0604020202020204" pitchFamily="34" charset="0"/>
              <a:buChar char="•"/>
            </a:pPr>
            <a:r>
              <a:rPr lang="en-US" sz="1800" dirty="0"/>
              <a:t>Log on to the Internet</a:t>
            </a:r>
          </a:p>
          <a:p>
            <a:pPr marL="285750" lvl="0" indent="-285750">
              <a:buFont typeface="Arial" panose="020B0604020202020204" pitchFamily="34" charset="0"/>
              <a:buChar char="•"/>
            </a:pPr>
            <a:r>
              <a:rPr lang="en-US" sz="1800" dirty="0" smtClean="0"/>
              <a:t>Use Word Processing Software</a:t>
            </a:r>
          </a:p>
          <a:p>
            <a:pPr marL="285750" lvl="0" indent="-285750">
              <a:buFont typeface="Arial" panose="020B0604020202020204" pitchFamily="34" charset="0"/>
              <a:buChar char="•"/>
            </a:pPr>
            <a:r>
              <a:rPr lang="en-US" sz="1800" dirty="0" smtClean="0"/>
              <a:t>Type, cut</a:t>
            </a:r>
            <a:r>
              <a:rPr lang="en-US" sz="1800" dirty="0"/>
              <a:t>, paste, copy, name, save and rename documents </a:t>
            </a:r>
            <a:r>
              <a:rPr lang="en-US" sz="1800" dirty="0" smtClean="0"/>
              <a:t>created</a:t>
            </a:r>
            <a:endParaRPr lang="en-US" sz="1800" dirty="0"/>
          </a:p>
          <a:p>
            <a:pPr marL="285750" indent="-285750">
              <a:buFont typeface="Arial" panose="020B0604020202020204" pitchFamily="34" charset="0"/>
              <a:buChar char="•"/>
            </a:pPr>
            <a:r>
              <a:rPr lang="en-US" sz="1800" dirty="0" smtClean="0"/>
              <a:t>Send </a:t>
            </a:r>
            <a:r>
              <a:rPr lang="en-US" sz="1800" dirty="0"/>
              <a:t>email</a:t>
            </a:r>
          </a:p>
          <a:p>
            <a:pPr marL="285750" indent="-285750">
              <a:buFont typeface="Arial" panose="020B0604020202020204" pitchFamily="34" charset="0"/>
              <a:buChar char="•"/>
            </a:pPr>
            <a:r>
              <a:rPr lang="en-US" sz="1800" dirty="0"/>
              <a:t>Attach files to email messages</a:t>
            </a:r>
          </a:p>
          <a:p>
            <a:pPr marL="285750" indent="-285750">
              <a:buFont typeface="Arial" panose="020B0604020202020204" pitchFamily="34" charset="0"/>
              <a:buChar char="•"/>
            </a:pPr>
            <a:r>
              <a:rPr lang="en-US" sz="1800" dirty="0"/>
              <a:t>Download information from the Internet</a:t>
            </a:r>
          </a:p>
          <a:p>
            <a:pPr marL="285750" indent="-285750">
              <a:buFont typeface="Arial" panose="020B0604020202020204" pitchFamily="34" charset="0"/>
              <a:buChar char="•"/>
            </a:pPr>
            <a:r>
              <a:rPr lang="en-US" sz="1800" dirty="0"/>
              <a:t>Browse the Web</a:t>
            </a:r>
          </a:p>
          <a:p>
            <a:endParaRPr lang="en-US" sz="1600" dirty="0" smtClean="0"/>
          </a:p>
        </p:txBody>
      </p:sp>
      <p:sp>
        <p:nvSpPr>
          <p:cNvPr id="2" name="Slide Title - How to be Successful in Online Classes"/>
          <p:cNvSpPr>
            <a:spLocks noGrp="1"/>
          </p:cNvSpPr>
          <p:nvPr>
            <p:ph type="title"/>
          </p:nvPr>
        </p:nvSpPr>
        <p:spPr/>
        <p:txBody>
          <a:bodyPr>
            <a:normAutofit fontScale="90000"/>
          </a:bodyPr>
          <a:lstStyle/>
          <a:p>
            <a:r>
              <a:rPr lang="en-US" dirty="0" smtClean="0"/>
              <a:t>How to be Successful in Online Classes</a:t>
            </a:r>
            <a:endParaRPr lang="en-US" dirty="0"/>
          </a:p>
        </p:txBody>
      </p:sp>
    </p:spTree>
    <p:extLst>
      <p:ext uri="{BB962C8B-B14F-4D97-AF65-F5344CB8AC3E}">
        <p14:creationId xmlns:p14="http://schemas.microsoft.com/office/powerpoint/2010/main" val="1811724755"/>
      </p:ext>
    </p:extLst>
  </p:cSld>
  <p:clrMapOvr>
    <a:masterClrMapping/>
  </p:clrMapOvr>
  <p:timing>
    <p:tnLst>
      <p:par>
        <p:cTn id="1" dur="indefinite" restart="never" nodeType="tmRoot"/>
      </p:par>
    </p:tnLst>
    <p:bldLst>
      <p:bldP spid="16" grpId="0" animBg="1"/>
      <p:bldP spid="37"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cademic Support Contact">
            <a:hlinkClick r:id="rId2" action="ppaction://hlinksldjump"/>
          </p:cNvPr>
          <p:cNvSpPr txBox="1"/>
          <p:nvPr/>
        </p:nvSpPr>
        <p:spPr>
          <a:xfrm>
            <a:off x="832615" y="3124634"/>
            <a:ext cx="4037699" cy="1138773"/>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sz="2400" b="1" dirty="0" smtClean="0"/>
              <a:t>Office of Academic Support </a:t>
            </a:r>
          </a:p>
          <a:p>
            <a:pPr algn="ctr"/>
            <a:r>
              <a:rPr lang="en-US" sz="2400" dirty="0" smtClean="0"/>
              <a:t>Building A, Room 125</a:t>
            </a:r>
          </a:p>
          <a:p>
            <a:pPr algn="ctr"/>
            <a:r>
              <a:rPr lang="en-US" dirty="0" smtClean="0"/>
              <a:t>academicsupport@brunswickcc.edu</a:t>
            </a:r>
          </a:p>
        </p:txBody>
      </p:sp>
      <p:pic>
        <p:nvPicPr>
          <p:cNvPr id="1028" name="Schedule Change Image" descr="Image of the words Schedule Change over a Calendar" title="Image Schedule Chan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5" y="1555400"/>
            <a:ext cx="4695180" cy="130217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Text Paragraph 4">
            <a:hlinkClick r:id="rId2" action="ppaction://hlinksldjump"/>
          </p:cNvPr>
          <p:cNvSpPr txBox="1"/>
          <p:nvPr/>
        </p:nvSpPr>
        <p:spPr>
          <a:xfrm>
            <a:off x="5547528" y="4786396"/>
            <a:ext cx="6101441" cy="923330"/>
          </a:xfrm>
          <a:prstGeom prst="rect">
            <a:avLst/>
          </a:prstGeom>
          <a:solidFill>
            <a:schemeClr val="bg1">
              <a:alpha val="33000"/>
            </a:schemeClr>
          </a:solidFill>
        </p:spPr>
        <p:txBody>
          <a:bodyPr wrap="square" rtlCol="0">
            <a:spAutoFit/>
          </a:bodyPr>
          <a:lstStyle>
            <a:defPPr>
              <a:defRPr lang="en-US"/>
            </a:defPPr>
            <a:lvl1pPr>
              <a:defRPr sz="2000"/>
            </a:lvl1pPr>
          </a:lstStyle>
          <a:p>
            <a:r>
              <a:rPr lang="en-US" sz="1800" dirty="0" smtClean="0"/>
              <a:t>NOTE</a:t>
            </a:r>
            <a:r>
              <a:rPr lang="en-US" sz="1800" dirty="0"/>
              <a:t>: </a:t>
            </a:r>
            <a:r>
              <a:rPr lang="en-US" sz="1800" dirty="0" smtClean="0"/>
              <a:t>CCP/ECHS </a:t>
            </a:r>
            <a:r>
              <a:rPr lang="en-US" sz="1800" dirty="0"/>
              <a:t>students may not make </a:t>
            </a:r>
            <a:r>
              <a:rPr lang="en-US" sz="1800" dirty="0" smtClean="0"/>
              <a:t>change their schedules without </a:t>
            </a:r>
            <a:r>
              <a:rPr lang="en-US" sz="1800" dirty="0"/>
              <a:t>prior approval from their respective high </a:t>
            </a:r>
            <a:r>
              <a:rPr lang="en-US" sz="1800" dirty="0" smtClean="0"/>
              <a:t>school Guidance Counselor and BCC’s NC Career Coach.  </a:t>
            </a:r>
            <a:endParaRPr lang="en-US" sz="1400" dirty="0"/>
          </a:p>
        </p:txBody>
      </p:sp>
      <p:sp>
        <p:nvSpPr>
          <p:cNvPr id="69" name="Slide Text Paragraph 1 2 3">
            <a:hlinkClick r:id="rId2" action="ppaction://hlinksldjump"/>
          </p:cNvPr>
          <p:cNvSpPr txBox="1"/>
          <p:nvPr/>
        </p:nvSpPr>
        <p:spPr>
          <a:xfrm>
            <a:off x="5488654" y="1533898"/>
            <a:ext cx="6219190" cy="3293209"/>
          </a:xfrm>
          <a:prstGeom prst="rect">
            <a:avLst/>
          </a:prstGeom>
          <a:solidFill>
            <a:schemeClr val="bg1">
              <a:alpha val="33000"/>
            </a:schemeClr>
          </a:solidFill>
        </p:spPr>
        <p:txBody>
          <a:bodyPr wrap="square" rtlCol="0">
            <a:spAutoFit/>
          </a:bodyPr>
          <a:lstStyle>
            <a:defPPr>
              <a:defRPr lang="en-US"/>
            </a:defPPr>
            <a:lvl1pPr>
              <a:defRPr sz="2000"/>
            </a:lvl1pPr>
          </a:lstStyle>
          <a:p>
            <a:r>
              <a:rPr lang="en-US" sz="1800" dirty="0" smtClean="0"/>
              <a:t>Students </a:t>
            </a:r>
            <a:r>
              <a:rPr lang="en-US" sz="1800" dirty="0"/>
              <a:t>may </a:t>
            </a:r>
            <a:r>
              <a:rPr lang="en-US" sz="1800" dirty="0" smtClean="0"/>
              <a:t>add or remove a class from their schedule up until the first two days of the semester.  To avoid a 25</a:t>
            </a:r>
            <a:r>
              <a:rPr lang="en-US" sz="1800" dirty="0"/>
              <a:t>% tuition </a:t>
            </a:r>
            <a:r>
              <a:rPr lang="en-US" sz="1800" dirty="0" smtClean="0"/>
              <a:t>charge, class schedules must be adjusted before the first day of class.  </a:t>
            </a:r>
            <a:r>
              <a:rPr lang="en-US" sz="1800" i="1" dirty="0" smtClean="0"/>
              <a:t>Technology and student fees are non-refundable.  </a:t>
            </a:r>
          </a:p>
          <a:p>
            <a:endParaRPr lang="en-US" sz="1050" i="1" dirty="0"/>
          </a:p>
          <a:p>
            <a:r>
              <a:rPr lang="en-US" sz="1800" dirty="0" smtClean="0"/>
              <a:t>After the course census date, a student must withdraw from the course to drop it from their schedule.  A withdraw appears as a “W” on a student’s transcript.</a:t>
            </a:r>
          </a:p>
          <a:p>
            <a:endParaRPr lang="en-US" sz="1000" dirty="0"/>
          </a:p>
          <a:p>
            <a:r>
              <a:rPr lang="en-US" sz="1800" b="1" dirty="0" smtClean="0"/>
              <a:t>Changing your schedule may impact Financial Aid eligibility.  </a:t>
            </a:r>
            <a:r>
              <a:rPr lang="en-US" sz="1800" dirty="0" smtClean="0"/>
              <a:t>Before dropping a course, make sure to meet with a Financial Aid Counselor</a:t>
            </a:r>
            <a:r>
              <a:rPr lang="en-US" sz="1800" dirty="0"/>
              <a:t> </a:t>
            </a:r>
            <a:r>
              <a:rPr lang="en-US" sz="1800" dirty="0" smtClean="0"/>
              <a:t>to discuss your options.</a:t>
            </a:r>
            <a:endParaRPr lang="en-US" sz="1400" dirty="0"/>
          </a:p>
        </p:txBody>
      </p:sp>
      <p:sp>
        <p:nvSpPr>
          <p:cNvPr id="2" name="Slide Tilte Schedule Changes"/>
          <p:cNvSpPr>
            <a:spLocks noGrp="1"/>
          </p:cNvSpPr>
          <p:nvPr>
            <p:ph type="title"/>
          </p:nvPr>
        </p:nvSpPr>
        <p:spPr>
          <a:xfrm>
            <a:off x="8598248" y="201829"/>
            <a:ext cx="5257800" cy="898899"/>
          </a:xfrm>
        </p:spPr>
        <p:txBody>
          <a:bodyPr/>
          <a:lstStyle/>
          <a:p>
            <a:r>
              <a:rPr lang="en-US" dirty="0" smtClean="0">
                <a:solidFill>
                  <a:schemeClr val="bg1"/>
                </a:solidFill>
              </a:rPr>
              <a:t>Schedule Changes</a:t>
            </a:r>
            <a:endParaRPr lang="en-US" dirty="0">
              <a:solidFill>
                <a:schemeClr val="bg1"/>
              </a:solidFill>
            </a:endParaRPr>
          </a:p>
        </p:txBody>
      </p:sp>
    </p:spTree>
    <p:extLst>
      <p:ext uri="{BB962C8B-B14F-4D97-AF65-F5344CB8AC3E}">
        <p14:creationId xmlns:p14="http://schemas.microsoft.com/office/powerpoint/2010/main" val="528158491"/>
      </p:ext>
    </p:extLst>
  </p:cSld>
  <p:clrMapOvr>
    <a:masterClrMapping/>
  </p:clrMapOvr>
  <p:timing>
    <p:tnLst>
      <p:par>
        <p:cTn id="1" dur="indefinite" restart="never" nodeType="tmRoot"/>
      </p:par>
    </p:tnLst>
    <p:bldLst>
      <p:bldP spid="36" grpId="0" animBg="1"/>
      <p:bldP spid="17" grpId="0" animBg="1"/>
      <p:bldP spid="69"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72C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8320</TotalTime>
  <Words>952</Words>
  <Application>Microsoft Office PowerPoint</Application>
  <PresentationFormat>Widescreen</PresentationFormat>
  <Paragraphs>115</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Microsoft JhengHei</vt:lpstr>
      <vt:lpstr>Arial</vt:lpstr>
      <vt:lpstr>Articulate</vt:lpstr>
      <vt:lpstr>Calibri</vt:lpstr>
      <vt:lpstr>Calibri Light</vt:lpstr>
      <vt:lpstr>Office Theme</vt:lpstr>
      <vt:lpstr>No one ever told me! </vt:lpstr>
      <vt:lpstr>Access your Academic Planning Tools through Student Portal </vt:lpstr>
      <vt:lpstr>Intake Advising Appointment</vt:lpstr>
      <vt:lpstr>Degree Programs</vt:lpstr>
      <vt:lpstr>Career Programs</vt:lpstr>
      <vt:lpstr>Health Science Programs</vt:lpstr>
      <vt:lpstr>Online Classes</vt:lpstr>
      <vt:lpstr>How to be Successful in Online Classes</vt:lpstr>
      <vt:lpstr>Schedule Changes</vt:lpstr>
      <vt:lpstr>Course Withdraw</vt:lpstr>
      <vt:lpstr>Program of Study Changes</vt:lpstr>
      <vt:lpstr>Access your Academic Planning Tools through MyBCC Student Portal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Carmen B Ellis</cp:lastModifiedBy>
  <cp:revision>445</cp:revision>
  <cp:lastPrinted>2020-07-03T21:23:04Z</cp:lastPrinted>
  <dcterms:created xsi:type="dcterms:W3CDTF">2020-06-12T14:15:40Z</dcterms:created>
  <dcterms:modified xsi:type="dcterms:W3CDTF">2021-07-07T15:02:57Z</dcterms:modified>
</cp:coreProperties>
</file>